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8" r:id="rId2"/>
  </p:sldMasterIdLst>
  <p:notesMasterIdLst>
    <p:notesMasterId r:id="rId29"/>
  </p:notesMasterIdLst>
  <p:handoutMasterIdLst>
    <p:handoutMasterId r:id="rId30"/>
  </p:handoutMasterIdLst>
  <p:sldIdLst>
    <p:sldId id="649" r:id="rId3"/>
    <p:sldId id="700" r:id="rId4"/>
    <p:sldId id="722" r:id="rId5"/>
    <p:sldId id="701" r:id="rId6"/>
    <p:sldId id="704" r:id="rId7"/>
    <p:sldId id="721" r:id="rId8"/>
    <p:sldId id="719" r:id="rId9"/>
    <p:sldId id="702" r:id="rId10"/>
    <p:sldId id="706" r:id="rId11"/>
    <p:sldId id="707" r:id="rId12"/>
    <p:sldId id="708" r:id="rId13"/>
    <p:sldId id="709" r:id="rId14"/>
    <p:sldId id="710" r:id="rId15"/>
    <p:sldId id="713" r:id="rId16"/>
    <p:sldId id="715" r:id="rId17"/>
    <p:sldId id="717" r:id="rId18"/>
    <p:sldId id="720" r:id="rId19"/>
    <p:sldId id="748" r:id="rId20"/>
    <p:sldId id="749" r:id="rId21"/>
    <p:sldId id="751" r:id="rId22"/>
    <p:sldId id="752" r:id="rId23"/>
    <p:sldId id="745" r:id="rId24"/>
    <p:sldId id="753" r:id="rId25"/>
    <p:sldId id="754" r:id="rId26"/>
    <p:sldId id="755" r:id="rId27"/>
    <p:sldId id="712" r:id="rId28"/>
  </p:sldIdLst>
  <p:sldSz cx="9144000" cy="6858000" type="screen4x3"/>
  <p:notesSz cx="6858000" cy="9144000"/>
  <p:defaultTextStyle>
    <a:defPPr>
      <a:defRPr lang="en-US"/>
    </a:defPPr>
    <a:lvl1pPr algn="l" rtl="0" fontAlgn="base">
      <a:spcBef>
        <a:spcPct val="0"/>
      </a:spcBef>
      <a:spcAft>
        <a:spcPct val="0"/>
      </a:spcAft>
      <a:defRPr sz="2200" kern="1200">
        <a:solidFill>
          <a:schemeClr val="tx1"/>
        </a:solidFill>
        <a:latin typeface="Arial" charset="0"/>
        <a:ea typeface="ＭＳ Ｐゴシック" pitchFamily="-84" charset="-128"/>
        <a:cs typeface="+mn-cs"/>
      </a:defRPr>
    </a:lvl1pPr>
    <a:lvl2pPr marL="457200" algn="l" rtl="0" fontAlgn="base">
      <a:spcBef>
        <a:spcPct val="0"/>
      </a:spcBef>
      <a:spcAft>
        <a:spcPct val="0"/>
      </a:spcAft>
      <a:defRPr sz="2200" kern="1200">
        <a:solidFill>
          <a:schemeClr val="tx1"/>
        </a:solidFill>
        <a:latin typeface="Arial" charset="0"/>
        <a:ea typeface="ＭＳ Ｐゴシック" pitchFamily="-84" charset="-128"/>
        <a:cs typeface="+mn-cs"/>
      </a:defRPr>
    </a:lvl2pPr>
    <a:lvl3pPr marL="914400" algn="l" rtl="0" fontAlgn="base">
      <a:spcBef>
        <a:spcPct val="0"/>
      </a:spcBef>
      <a:spcAft>
        <a:spcPct val="0"/>
      </a:spcAft>
      <a:defRPr sz="2200" kern="1200">
        <a:solidFill>
          <a:schemeClr val="tx1"/>
        </a:solidFill>
        <a:latin typeface="Arial" charset="0"/>
        <a:ea typeface="ＭＳ Ｐゴシック" pitchFamily="-84" charset="-128"/>
        <a:cs typeface="+mn-cs"/>
      </a:defRPr>
    </a:lvl3pPr>
    <a:lvl4pPr marL="1371600" algn="l" rtl="0" fontAlgn="base">
      <a:spcBef>
        <a:spcPct val="0"/>
      </a:spcBef>
      <a:spcAft>
        <a:spcPct val="0"/>
      </a:spcAft>
      <a:defRPr sz="2200" kern="1200">
        <a:solidFill>
          <a:schemeClr val="tx1"/>
        </a:solidFill>
        <a:latin typeface="Arial" charset="0"/>
        <a:ea typeface="ＭＳ Ｐゴシック" pitchFamily="-84" charset="-128"/>
        <a:cs typeface="+mn-cs"/>
      </a:defRPr>
    </a:lvl4pPr>
    <a:lvl5pPr marL="1828800" algn="l" rtl="0" fontAlgn="base">
      <a:spcBef>
        <a:spcPct val="0"/>
      </a:spcBef>
      <a:spcAft>
        <a:spcPct val="0"/>
      </a:spcAft>
      <a:defRPr sz="2200" kern="1200">
        <a:solidFill>
          <a:schemeClr val="tx1"/>
        </a:solidFill>
        <a:latin typeface="Arial" charset="0"/>
        <a:ea typeface="ＭＳ Ｐゴシック" pitchFamily="-84" charset="-128"/>
        <a:cs typeface="+mn-cs"/>
      </a:defRPr>
    </a:lvl5pPr>
    <a:lvl6pPr marL="2286000" algn="l" defTabSz="914400" rtl="0" eaLnBrk="1" latinLnBrk="0" hangingPunct="1">
      <a:defRPr sz="2200" kern="1200">
        <a:solidFill>
          <a:schemeClr val="tx1"/>
        </a:solidFill>
        <a:latin typeface="Arial" charset="0"/>
        <a:ea typeface="ＭＳ Ｐゴシック" pitchFamily="-84" charset="-128"/>
        <a:cs typeface="+mn-cs"/>
      </a:defRPr>
    </a:lvl6pPr>
    <a:lvl7pPr marL="2743200" algn="l" defTabSz="914400" rtl="0" eaLnBrk="1" latinLnBrk="0" hangingPunct="1">
      <a:defRPr sz="2200" kern="1200">
        <a:solidFill>
          <a:schemeClr val="tx1"/>
        </a:solidFill>
        <a:latin typeface="Arial" charset="0"/>
        <a:ea typeface="ＭＳ Ｐゴシック" pitchFamily="-84" charset="-128"/>
        <a:cs typeface="+mn-cs"/>
      </a:defRPr>
    </a:lvl7pPr>
    <a:lvl8pPr marL="3200400" algn="l" defTabSz="914400" rtl="0" eaLnBrk="1" latinLnBrk="0" hangingPunct="1">
      <a:defRPr sz="2200" kern="1200">
        <a:solidFill>
          <a:schemeClr val="tx1"/>
        </a:solidFill>
        <a:latin typeface="Arial" charset="0"/>
        <a:ea typeface="ＭＳ Ｐゴシック" pitchFamily="-84" charset="-128"/>
        <a:cs typeface="+mn-cs"/>
      </a:defRPr>
    </a:lvl8pPr>
    <a:lvl9pPr marL="3657600" algn="l" defTabSz="914400" rtl="0" eaLnBrk="1" latinLnBrk="0" hangingPunct="1">
      <a:defRPr sz="2200" kern="1200">
        <a:solidFill>
          <a:schemeClr val="tx1"/>
        </a:solidFill>
        <a:latin typeface="Arial" charset="0"/>
        <a:ea typeface="ＭＳ Ｐゴシック" pitchFamily="-84" charset="-128"/>
        <a:cs typeface="+mn-cs"/>
      </a:defRPr>
    </a:lvl9pPr>
  </p:defaultTextStyle>
  <p:extLst>
    <p:ext uri="{EFAFB233-063F-42B5-8137-9DF3F51BA10A}">
      <p15:sldGuideLst xmlns="" xmlns:p15="http://schemas.microsoft.com/office/powerpoint/2012/main">
        <p15:guide id="1" orient="horz" pos="624">
          <p15:clr>
            <a:srgbClr val="A4A3A4"/>
          </p15:clr>
        </p15:guide>
        <p15:guide id="2" pos="2880">
          <p15:clr>
            <a:srgbClr val="A4A3A4"/>
          </p15:clr>
        </p15:guide>
        <p15:guide id="3" pos="2976">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CC00"/>
    <a:srgbClr val="CCFFCC"/>
    <a:srgbClr val="FFCCCC"/>
    <a:srgbClr val="FFFF99"/>
    <a:srgbClr val="FF99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15620" autoAdjust="0"/>
    <p:restoredTop sz="98919" autoAdjust="0"/>
  </p:normalViewPr>
  <p:slideViewPr>
    <p:cSldViewPr snapToGrid="0">
      <p:cViewPr varScale="1">
        <p:scale>
          <a:sx n="111" d="100"/>
          <a:sy n="111" d="100"/>
        </p:scale>
        <p:origin x="-1592" y="-104"/>
      </p:cViewPr>
      <p:guideLst>
        <p:guide orient="horz" pos="624"/>
        <p:guide pos="2880"/>
        <p:guide pos="2976"/>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p:cViewPr varScale="1">
        <p:scale>
          <a:sx n="59" d="100"/>
          <a:sy n="59" d="100"/>
        </p:scale>
        <p:origin x="-25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83.emf"/><Relationship Id="rId1" Type="http://schemas.openxmlformats.org/officeDocument/2006/relationships/image" Target="../media/image78.emf"/><Relationship Id="rId2" Type="http://schemas.openxmlformats.org/officeDocument/2006/relationships/image" Target="../media/image7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8.wmf"/><Relationship Id="rId4" Type="http://schemas.openxmlformats.org/officeDocument/2006/relationships/image" Target="../media/image89.emf"/><Relationship Id="rId1" Type="http://schemas.openxmlformats.org/officeDocument/2006/relationships/image" Target="../media/image86.emf"/><Relationship Id="rId2"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1" Type="http://schemas.openxmlformats.org/officeDocument/2006/relationships/image" Target="../media/image17.emf"/><Relationship Id="rId2"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emf"/><Relationship Id="rId3"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emf"/><Relationship Id="rId3"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image" Target="../media/image68.emf"/><Relationship Id="rId2" Type="http://schemas.openxmlformats.org/officeDocument/2006/relationships/image" Target="../media/image6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emf"/><Relationship Id="rId2" Type="http://schemas.openxmlformats.org/officeDocument/2006/relationships/image" Target="../media/image74.emf"/><Relationship Id="rId3" Type="http://schemas.openxmlformats.org/officeDocument/2006/relationships/image" Target="../media/image7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9977C365-E048-4701-829F-C4DD603D411A}" type="datetimeFigureOut">
              <a:rPr lang="en-US"/>
              <a:pPr>
                <a:defRPr/>
              </a:pPr>
              <a:t>2/16/17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F254848A-3DD6-487E-AF1B-247284BF6306}" type="slidenum">
              <a:rPr lang="en-US"/>
              <a:pPr>
                <a:defRPr/>
              </a:pPr>
              <a:t>‹#›</a:t>
            </a:fld>
            <a:endParaRPr lang="en-US"/>
          </a:p>
        </p:txBody>
      </p:sp>
    </p:spTree>
    <p:extLst>
      <p:ext uri="{BB962C8B-B14F-4D97-AF65-F5344CB8AC3E}">
        <p14:creationId xmlns:p14="http://schemas.microsoft.com/office/powerpoint/2010/main" val="210011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 charset="0"/>
                <a:ea typeface="+mn-ea"/>
                <a:cs typeface="+mn-cs"/>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 charset="0"/>
                <a:ea typeface="+mn-ea"/>
                <a:cs typeface="+mn-cs"/>
              </a:defRPr>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 charset="0"/>
                <a:ea typeface="+mn-ea"/>
                <a:cs typeface="+mn-cs"/>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7AE24B0-DE4B-414E-8A78-E2573D820FA0}" type="slidenum">
              <a:rPr lang="en-US"/>
              <a:pPr>
                <a:defRPr/>
              </a:pPr>
              <a:t>‹#›</a:t>
            </a:fld>
            <a:endParaRPr lang="en-US"/>
          </a:p>
        </p:txBody>
      </p:sp>
    </p:spTree>
    <p:extLst>
      <p:ext uri="{BB962C8B-B14F-4D97-AF65-F5344CB8AC3E}">
        <p14:creationId xmlns:p14="http://schemas.microsoft.com/office/powerpoint/2010/main" val="8944183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38CAC1C-D860-4CC3-9FBD-78D139977A3A}" type="slidenum">
              <a:rPr lang="en-US" smtClean="0"/>
              <a:pPr/>
              <a:t>1</a:t>
            </a:fld>
            <a:endParaRPr lang="en-US" smtClean="0"/>
          </a:p>
        </p:txBody>
      </p:sp>
      <p:sp>
        <p:nvSpPr>
          <p:cNvPr id="28675"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7BE10092-7987-4466-8763-BE57973BCC2F}" type="slidenum">
              <a:rPr lang="en-US" sz="1200">
                <a:latin typeface="Times New Roman" pitchFamily="18" charset="0"/>
              </a:rPr>
              <a:pPr algn="r"/>
              <a:t>1</a:t>
            </a:fld>
            <a:endParaRPr lang="en-US" sz="1200">
              <a:latin typeface="Times New Roman" pitchFamily="18" charset="0"/>
            </a:endParaRPr>
          </a:p>
        </p:txBody>
      </p:sp>
      <p:sp>
        <p:nvSpPr>
          <p:cNvPr id="28676" name="Rectangle 2"/>
          <p:cNvSpPr>
            <a:spLocks noGrp="1" noRot="1" noChangeAspect="1" noChangeArrowheads="1" noTextEdit="1"/>
          </p:cNvSpPr>
          <p:nvPr>
            <p:ph type="sldImg"/>
          </p:nvPr>
        </p:nvSpPr>
        <p:spPr>
          <a:solidFill>
            <a:srgbClr val="FFFFFF"/>
          </a:solidFill>
          <a:ln/>
        </p:spPr>
      </p:sp>
      <p:sp>
        <p:nvSpPr>
          <p:cNvPr id="2867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latin typeface="Times New Roman" pitchFamily="18" charset="0"/>
              <a:ea typeface="ＭＳ Ｐゴシック" pitchFamily="-84" charset="-128"/>
            </a:endParaRPr>
          </a:p>
        </p:txBody>
      </p:sp>
    </p:spTree>
    <p:extLst>
      <p:ext uri="{BB962C8B-B14F-4D97-AF65-F5344CB8AC3E}">
        <p14:creationId xmlns:p14="http://schemas.microsoft.com/office/powerpoint/2010/main" val="232844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smart cities, to intelligent</a:t>
            </a:r>
            <a:r>
              <a:rPr lang="en-US" baseline="0" dirty="0" smtClean="0"/>
              <a:t> transportation, to energy systems and healthcare, the </a:t>
            </a:r>
            <a:r>
              <a:rPr lang="en-US" baseline="0" dirty="0" err="1" smtClean="0"/>
              <a:t>IoT</a:t>
            </a:r>
            <a:r>
              <a:rPr lang="en-US" baseline="0" dirty="0" smtClean="0"/>
              <a:t> provides not only interconnectivity between the physical and cyber world but also a massive amount of data. In each domain and across domains, the generation of data raises the challenge on how we can construct accurate mathematical models that capture the mathematical characteristics of the physical or cyber processes but also enable the prediction and optimization. Throughput the presentation we will review how we can capture through a simple mathematical model the </a:t>
            </a:r>
            <a:r>
              <a:rPr lang="en-US" baseline="0" dirty="0" err="1" smtClean="0"/>
              <a:t>spatio</a:t>
            </a:r>
            <a:r>
              <a:rPr lang="en-US" baseline="0" dirty="0" smtClean="0"/>
              <a:t>-temporal complexity that exist in these </a:t>
            </a:r>
            <a:r>
              <a:rPr lang="en-US" baseline="0" dirty="0" err="1" smtClean="0"/>
              <a:t>IoT</a:t>
            </a:r>
            <a:r>
              <a:rPr lang="en-US" baseline="0" dirty="0" smtClean="0"/>
              <a:t> systems.</a:t>
            </a:r>
            <a:endParaRPr lang="en-US" dirty="0"/>
          </a:p>
        </p:txBody>
      </p:sp>
      <p:sp>
        <p:nvSpPr>
          <p:cNvPr id="4" name="Slide Number Placeholder 3"/>
          <p:cNvSpPr>
            <a:spLocks noGrp="1"/>
          </p:cNvSpPr>
          <p:nvPr>
            <p:ph type="sldNum" sz="quarter" idx="10"/>
          </p:nvPr>
        </p:nvSpPr>
        <p:spPr/>
        <p:txBody>
          <a:bodyPr/>
          <a:lstStyle/>
          <a:p>
            <a:pPr>
              <a:defRPr/>
            </a:pPr>
            <a:fld id="{B7AE24B0-DE4B-414E-8A78-E2573D820FA0}" type="slidenum">
              <a:rPr lang="en-US" smtClean="0"/>
              <a:pPr>
                <a:defRPr/>
              </a:pPr>
              <a:t>3</a:t>
            </a:fld>
            <a:endParaRPr lang="en-US"/>
          </a:p>
        </p:txBody>
      </p:sp>
    </p:spTree>
    <p:extLst>
      <p:ext uri="{BB962C8B-B14F-4D97-AF65-F5344CB8AC3E}">
        <p14:creationId xmlns:p14="http://schemas.microsoft.com/office/powerpoint/2010/main" val="2001156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combined knowledge of </a:t>
            </a:r>
            <a:r>
              <a:rPr lang="en-US" baseline="0" dirty="0" err="1" smtClean="0"/>
              <a:t>fractality</a:t>
            </a:r>
            <a:r>
              <a:rPr lang="en-US" baseline="0" dirty="0" smtClean="0"/>
              <a:t> and </a:t>
            </a:r>
            <a:r>
              <a:rPr lang="en-US" baseline="0" dirty="0" err="1" smtClean="0"/>
              <a:t>charateristics</a:t>
            </a:r>
            <a:r>
              <a:rPr lang="en-US" baseline="0" dirty="0" smtClean="0"/>
              <a:t>, </a:t>
            </a:r>
            <a:endParaRPr lang="en-US" dirty="0" smtClean="0"/>
          </a:p>
          <a:p>
            <a:r>
              <a:rPr lang="en-US" dirty="0" smtClean="0"/>
              <a:t>Go beyond and</a:t>
            </a:r>
            <a:r>
              <a:rPr lang="en-US" baseline="0" dirty="0" smtClean="0"/>
              <a:t> extend,  that </a:t>
            </a:r>
            <a:r>
              <a:rPr lang="en-US" dirty="0" smtClean="0"/>
              <a:t>better rooted in the nature of </a:t>
            </a:r>
          </a:p>
          <a:p>
            <a:r>
              <a:rPr lang="en-US" dirty="0" smtClean="0"/>
              <a:t>Let us first look at the</a:t>
            </a:r>
            <a:r>
              <a:rPr lang="en-US" baseline="0" dirty="0" smtClean="0"/>
              <a:t> free response</a:t>
            </a:r>
            <a:r>
              <a:rPr lang="is-IS" baseline="0" dirty="0" smtClean="0"/>
              <a:t>…understand.....</a:t>
            </a:r>
            <a:endParaRPr lang="en-US" dirty="0" smtClean="0"/>
          </a:p>
          <a:p>
            <a:r>
              <a:rPr lang="en-US" dirty="0" smtClean="0"/>
              <a:t>System</a:t>
            </a:r>
            <a:r>
              <a:rPr lang="en-US" baseline="0" dirty="0" smtClean="0"/>
              <a:t> response</a:t>
            </a:r>
          </a:p>
          <a:p>
            <a:r>
              <a:rPr lang="en-US" baseline="0" dirty="0" smtClean="0"/>
              <a:t>Similar,</a:t>
            </a:r>
          </a:p>
          <a:p>
            <a:r>
              <a:rPr lang="en-US" baseline="0" dirty="0" smtClean="0"/>
              <a:t>Current system, pathways</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9</a:t>
            </a:fld>
            <a:endParaRPr lang="en-US"/>
          </a:p>
        </p:txBody>
      </p:sp>
    </p:spTree>
    <p:extLst>
      <p:ext uri="{BB962C8B-B14F-4D97-AF65-F5344CB8AC3E}">
        <p14:creationId xmlns:p14="http://schemas.microsoft.com/office/powerpoint/2010/main" val="326064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12</a:t>
            </a:fld>
            <a:endParaRPr lang="en-US"/>
          </a:p>
        </p:txBody>
      </p:sp>
    </p:spTree>
    <p:extLst>
      <p:ext uri="{BB962C8B-B14F-4D97-AF65-F5344CB8AC3E}">
        <p14:creationId xmlns:p14="http://schemas.microsoft.com/office/powerpoint/2010/main" val="562251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C7015C5-40BF-438E-8EA6-7090AD327342}" type="slidenum">
              <a:rPr lang="en-US"/>
              <a:pPr>
                <a:defRPr/>
              </a:pPr>
              <a:t>‹#›</a:t>
            </a:fld>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5680C02-9BC0-453A-A3A4-853407134BBD}" type="slidenum">
              <a:rPr lang="en-US"/>
              <a:pPr>
                <a:defRPr/>
              </a:pPr>
              <a:t>‹#›</a:t>
            </a:fld>
            <a:endParaRPr 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7572039-A49B-4452-B7CA-77642D2007F2}" type="slidenum">
              <a:rPr lang="en-US"/>
              <a:pPr>
                <a:defRPr/>
              </a:pPr>
              <a:t>‹#›</a:t>
            </a:fld>
            <a:endParaRPr lang="en-US"/>
          </a:p>
        </p:txBody>
      </p:sp>
    </p:spTree>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4699985A-4C58-4C23-B4C0-6386FB549D5E}" type="slidenum">
              <a:rPr lang="en-US"/>
              <a:pPr>
                <a:defRPr/>
              </a:pPr>
              <a:t>‹#›</a:t>
            </a:fld>
            <a:endParaRPr lang="en-US"/>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420F154-03A1-451E-8679-6526E6C1F109}" type="slidenum">
              <a:rPr lang="en-US"/>
              <a:pPr>
                <a:defRPr/>
              </a:pPr>
              <a:t>‹#›</a:t>
            </a:fld>
            <a:endParaRPr lang="en-US"/>
          </a:p>
        </p:txBody>
      </p:sp>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09538"/>
            <a:ext cx="1943100" cy="55292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09538"/>
            <a:ext cx="5676900" cy="55292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29A7BEF4-03E8-49AC-84F5-78E7B59291BB}" type="slidenum">
              <a:rPr lang="en-US"/>
              <a:pPr>
                <a:defRPr/>
              </a:pPr>
              <a:t>‹#›</a:t>
            </a:fld>
            <a:endParaRPr lang="en-US"/>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00188" y="109538"/>
            <a:ext cx="550545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524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2904826-4CAC-43F2-B21B-F827E086D92A}" type="slidenum">
              <a:rPr lang="en-US"/>
              <a:pPr>
                <a:defRPr/>
              </a:pPr>
              <a:t>‹#›</a:t>
            </a:fld>
            <a:endParaRPr lang="en-US"/>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00188" y="109538"/>
            <a:ext cx="550545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524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5240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sldNum" sz="quarter" idx="10"/>
          </p:nvPr>
        </p:nvSpPr>
        <p:spPr>
          <a:ln/>
        </p:spPr>
        <p:txBody>
          <a:bodyPr/>
          <a:lstStyle>
            <a:lvl1pPr>
              <a:defRPr/>
            </a:lvl1pPr>
          </a:lstStyle>
          <a:p>
            <a:pPr>
              <a:defRPr/>
            </a:pPr>
            <a:fld id="{901EBF7D-9105-478C-B566-CAAB56DA829E}" type="slidenum">
              <a:rPr lang="en-US"/>
              <a:pPr>
                <a:defRPr/>
              </a:pPr>
              <a:t>‹#›</a:t>
            </a:fld>
            <a:endParaRPr lang="en-US"/>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00188" y="109538"/>
            <a:ext cx="550545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524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524000"/>
            <a:ext cx="3810000" cy="4114800"/>
          </a:xfrm>
        </p:spPr>
        <p:txBody>
          <a:bodyPr/>
          <a:lstStyle/>
          <a:p>
            <a:pPr lvl="0"/>
            <a:endParaRPr lang="en-US" noProof="0" smtClean="0"/>
          </a:p>
        </p:txBody>
      </p:sp>
      <p:sp>
        <p:nvSpPr>
          <p:cNvPr id="5" name="Rectangle 6"/>
          <p:cNvSpPr>
            <a:spLocks noGrp="1" noChangeArrowheads="1"/>
          </p:cNvSpPr>
          <p:nvPr>
            <p:ph type="sldNum" sz="quarter" idx="10"/>
          </p:nvPr>
        </p:nvSpPr>
        <p:spPr>
          <a:ln/>
        </p:spPr>
        <p:txBody>
          <a:bodyPr/>
          <a:lstStyle>
            <a:lvl1pPr>
              <a:defRPr/>
            </a:lvl1pPr>
          </a:lstStyle>
          <a:p>
            <a:pPr>
              <a:defRPr/>
            </a:pPr>
            <a:fld id="{6EE9BAD1-5CCE-4F42-89B0-E74B20A13834}" type="slidenum">
              <a:rPr lang="en-US"/>
              <a:pPr>
                <a:defRPr/>
              </a:pPr>
              <a:t>‹#›</a:t>
            </a:fld>
            <a:endParaRPr lang="en-US"/>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77EE513-5BCD-46B8-8056-01B3F8CE2C7C}" type="datetime1">
              <a:rPr lang="en-US"/>
              <a:pPr>
                <a:defRPr/>
              </a:pPr>
              <a:t>2/16/17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3774515-D496-4E24-8F5A-AD25AC77C9EA}"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6"/>
          <p:cNvCxnSpPr/>
          <p:nvPr userDrawn="1"/>
        </p:nvCxnSpPr>
        <p:spPr>
          <a:xfrm>
            <a:off x="76200" y="914400"/>
            <a:ext cx="8961438" cy="0"/>
          </a:xfrm>
          <a:prstGeom prst="line">
            <a:avLst/>
          </a:prstGeom>
          <a:ln w="63500">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128336" y="1074816"/>
            <a:ext cx="8909302" cy="5265826"/>
          </a:xfrm>
        </p:spPr>
        <p:txBody>
          <a:bodyPr/>
          <a:lstStyle>
            <a:lvl1pPr marL="342900" indent="-342900">
              <a:buClr>
                <a:srgbClr val="A50021"/>
              </a:buClr>
              <a:buSzPct val="85000"/>
              <a:buFont typeface="Wingdings" pitchFamily="2" charset="2"/>
              <a:buChar char="q"/>
              <a:defRPr sz="2800" b="1">
                <a:latin typeface="Arial" pitchFamily="34" charset="0"/>
                <a:cs typeface="Arial" pitchFamily="34" charset="0"/>
              </a:defRPr>
            </a:lvl1pPr>
            <a:lvl2pPr marL="742950" indent="-285750">
              <a:buClr>
                <a:srgbClr val="A50021"/>
              </a:buClr>
              <a:buSzPct val="77000"/>
              <a:buFont typeface="Wingdings" pitchFamily="2" charset="2"/>
              <a:buChar char="q"/>
              <a:defRPr sz="2400">
                <a:latin typeface="Arial" pitchFamily="34" charset="0"/>
                <a:cs typeface="Arial" pitchFamily="34" charset="0"/>
              </a:defRPr>
            </a:lvl2pPr>
            <a:lvl3pPr marL="1143000" indent="-228600">
              <a:buClr>
                <a:srgbClr val="A50021"/>
              </a:buClr>
              <a:buSzPct val="65000"/>
              <a:buFont typeface="Wingdings" pitchFamily="2" charset="2"/>
              <a:buChar char="q"/>
              <a:defRPr sz="2000">
                <a:latin typeface="Arial" pitchFamily="34" charset="0"/>
                <a:cs typeface="Arial" pitchFamily="34" charset="0"/>
              </a:defRPr>
            </a:lvl3pPr>
            <a:lvl4pPr marL="1600200" indent="-228600">
              <a:buClr>
                <a:srgbClr val="A50021"/>
              </a:buClr>
              <a:buFont typeface="Wingdings" pitchFamily="2" charset="2"/>
              <a:buChar char="§"/>
              <a:defRPr sz="1800">
                <a:latin typeface="Arial" pitchFamily="34" charset="0"/>
                <a:cs typeface="Arial" pitchFamily="34" charset="0"/>
              </a:defRPr>
            </a:lvl4pPr>
            <a:lvl5pPr>
              <a:buClr>
                <a:srgbClr val="A50021"/>
              </a:buClr>
              <a:defRPr sz="16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9"/>
          <p:cNvSpPr>
            <a:spLocks noGrp="1"/>
          </p:cNvSpPr>
          <p:nvPr>
            <p:ph type="dt" sz="half" idx="10"/>
          </p:nvPr>
        </p:nvSpPr>
        <p:spPr/>
        <p:txBody>
          <a:bodyPr/>
          <a:lstStyle>
            <a:lvl1pPr>
              <a:defRPr/>
            </a:lvl1pPr>
          </a:lstStyle>
          <a:p>
            <a:pPr>
              <a:defRPr/>
            </a:pPr>
            <a:fld id="{D28599C5-0064-41FD-B8F2-FA308B6903D8}" type="datetime1">
              <a:rPr lang="en-US"/>
              <a:pPr>
                <a:defRPr/>
              </a:pPr>
              <a:t>2/16/17</a:t>
            </a:fld>
            <a:endParaRPr lang="en-US"/>
          </a:p>
        </p:txBody>
      </p:sp>
      <p:sp>
        <p:nvSpPr>
          <p:cNvPr id="6" name="Footer Placeholder 10"/>
          <p:cNvSpPr>
            <a:spLocks noGrp="1"/>
          </p:cNvSpPr>
          <p:nvPr>
            <p:ph type="ftr" sz="quarter" idx="11"/>
          </p:nvPr>
        </p:nvSpPr>
        <p:spPr/>
        <p:txBody>
          <a:bodyPr/>
          <a:lstStyle>
            <a:lvl1pPr>
              <a:defRPr/>
            </a:lvl1pPr>
          </a:lstStyle>
          <a:p>
            <a:pPr>
              <a:defRPr/>
            </a:pPr>
            <a:endParaRPr lang="en-US"/>
          </a:p>
        </p:txBody>
      </p:sp>
      <p:sp>
        <p:nvSpPr>
          <p:cNvPr id="7" name="Slide Number Placeholder 11"/>
          <p:cNvSpPr>
            <a:spLocks noGrp="1"/>
          </p:cNvSpPr>
          <p:nvPr>
            <p:ph type="sldNum" sz="quarter" idx="12"/>
          </p:nvPr>
        </p:nvSpPr>
        <p:spPr>
          <a:xfrm>
            <a:off x="7094538" y="6584950"/>
            <a:ext cx="2133600" cy="365125"/>
          </a:xfrm>
        </p:spPr>
        <p:txBody>
          <a:bodyPr/>
          <a:lstStyle>
            <a:lvl1pPr>
              <a:defRPr>
                <a:solidFill>
                  <a:schemeClr val="tx1"/>
                </a:solidFill>
              </a:defRPr>
            </a:lvl1pPr>
          </a:lstStyle>
          <a:p>
            <a:pPr>
              <a:defRPr/>
            </a:pPr>
            <a:fld id="{6BACAB69-1B2F-42C9-A36B-19E28B50061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240BB21E-487C-459B-AB83-1AAD3B04D1F4}" type="slidenum">
              <a:rPr lang="en-US"/>
              <a:pPr>
                <a:defRPr/>
              </a:pPr>
              <a:t>‹#›</a:t>
            </a:fld>
            <a:endParaRPr lang="en-US"/>
          </a:p>
        </p:txBody>
      </p:sp>
    </p:spTree>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62DE1DF-88E8-4C29-9ED0-774C303E005E}" type="datetime1">
              <a:rPr lang="en-US"/>
              <a:pPr>
                <a:defRPr/>
              </a:pPr>
              <a:t>2/16/17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E54A3A-0861-43CB-9D82-ED0A77417D17}"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12E683C-5123-4258-9AEE-51CFB0372DCC}" type="datetime1">
              <a:rPr lang="en-US"/>
              <a:pPr>
                <a:defRPr/>
              </a:pPr>
              <a:t>2/16/17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5F9D15-D045-4016-AE1D-B91AE8EF68D1}"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56FECC5-12DD-464C-B5A7-C6AF9CB0F2DF}" type="datetime1">
              <a:rPr lang="en-US"/>
              <a:pPr>
                <a:defRPr/>
              </a:pPr>
              <a:t>2/16/17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27E86DB-C437-4494-99BF-681E4974CF15}"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724FA97-6603-4D9E-A275-4E5BA13E09F0}" type="datetime1">
              <a:rPr lang="en-US"/>
              <a:pPr>
                <a:defRPr/>
              </a:pPr>
              <a:t>2/16/17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A0D808C-981A-4B63-8C69-C506A0779168}"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D8EDEBE-F859-4705-BD18-D367BB1F8B55}" type="datetime1">
              <a:rPr lang="en-US"/>
              <a:pPr>
                <a:defRPr/>
              </a:pPr>
              <a:t>2/16/17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6225BFD-47E8-462F-BEBC-6AD4038E60C3}"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4F99CAE-D1B1-40DE-A10B-E5ADAA11DC2D}" type="datetime1">
              <a:rPr lang="en-US"/>
              <a:pPr>
                <a:defRPr/>
              </a:pPr>
              <a:t>2/16/17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D364E7E-739D-4B7B-AC2A-1FC12EDEFAB3}"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4372215-11CA-48B2-8AC6-25DEEA4B8A15}" type="datetime1">
              <a:rPr lang="en-US"/>
              <a:pPr>
                <a:defRPr/>
              </a:pPr>
              <a:t>2/16/17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E2A09C5-4EE0-40CB-955F-8B25DC128699}"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D4FA217-9A48-4153-BE55-FBB85009CB4E}" type="datetime1">
              <a:rPr lang="en-US"/>
              <a:pPr>
                <a:defRPr/>
              </a:pPr>
              <a:t>2/16/17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F38B21-5F0B-4DA7-8D71-EAE0C57253CF}"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8DA873A-1D2F-4097-BA8D-74E36A1E30DC}" type="datetime1">
              <a:rPr lang="en-US"/>
              <a:pPr>
                <a:defRPr/>
              </a:pPr>
              <a:t>2/16/17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A95322-D07A-4AC0-AF1A-56CB9D55FDC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9E8DA1A7-DAAB-43F5-BD59-2E2AF5A7E349}" type="slidenum">
              <a:rPr lang="en-US"/>
              <a:pPr>
                <a:defRPr/>
              </a:pPr>
              <a:t>‹#›</a:t>
            </a:fld>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DAF25D08-09EE-45DB-B870-3904A896A59B}" type="slidenum">
              <a:rPr lang="en-US"/>
              <a:pPr>
                <a:defRPr/>
              </a:pPr>
              <a:t>‹#›</a:t>
            </a:fld>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D59F2251-8C8C-4A54-9D46-7A01F1407555}" type="slidenum">
              <a:rPr lang="en-US"/>
              <a:pPr>
                <a:defRPr/>
              </a:pPr>
              <a:t>‹#›</a:t>
            </a:fld>
            <a:endParaRPr 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82DF7277-F94B-46BE-9B75-191EE07214E6}" type="slidenum">
              <a:rPr lang="en-US"/>
              <a:pPr>
                <a:defRPr/>
              </a:pPr>
              <a:t>‹#›</a:t>
            </a:fld>
            <a:endParaRPr lang="en-US"/>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76523818-A861-4BA1-BB6A-BEAEC2F02999}" type="slidenum">
              <a:rPr lang="en-US"/>
              <a:pPr>
                <a:defRPr/>
              </a:pPr>
              <a:t>‹#›</a:t>
            </a:fld>
            <a:endParaRPr lang="en-US"/>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426A8102-A72E-4945-A7AF-0778C0F07FCC}" type="slidenum">
              <a:rPr lang="en-US"/>
              <a:pPr>
                <a:defRPr/>
              </a:pPr>
              <a:t>‹#›</a:t>
            </a:fld>
            <a:endParaRPr lang="en-US"/>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020A558D-C343-4039-A799-5DB74BA227EE}" type="slidenum">
              <a:rPr lang="en-US"/>
              <a:pPr>
                <a:defRPr/>
              </a:pPr>
              <a:t>‹#›</a:t>
            </a:fld>
            <a:endParaRPr lang="en-US"/>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00188" y="109538"/>
            <a:ext cx="550545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524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238" name="Rectangle 6"/>
          <p:cNvSpPr>
            <a:spLocks noGrp="1" noChangeArrowheads="1"/>
          </p:cNvSpPr>
          <p:nvPr>
            <p:ph type="sldNum" sz="quarter" idx="4"/>
          </p:nvPr>
        </p:nvSpPr>
        <p:spPr bwMode="auto">
          <a:xfrm>
            <a:off x="8153400" y="6400800"/>
            <a:ext cx="838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r">
              <a:defRPr sz="1400">
                <a:latin typeface="Arial" pitchFamily="34" charset="0"/>
              </a:defRPr>
            </a:lvl1pPr>
          </a:lstStyle>
          <a:p>
            <a:pPr>
              <a:defRPr/>
            </a:pPr>
            <a:fld id="{DBEF0207-A18B-4BF0-8C69-0127B73903C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 id="2147484835" r:id="rId17"/>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2400">
          <a:solidFill>
            <a:srgbClr val="CC0000"/>
          </a:solidFill>
          <a:latin typeface="+mj-lt"/>
          <a:ea typeface="ＭＳ Ｐゴシック" charset="0"/>
          <a:cs typeface="ＭＳ Ｐゴシック" charset="0"/>
        </a:defRPr>
      </a:lvl1pPr>
      <a:lvl2pPr algn="ctr" rtl="0" eaLnBrk="0" fontAlgn="base" hangingPunct="0">
        <a:spcBef>
          <a:spcPct val="0"/>
        </a:spcBef>
        <a:spcAft>
          <a:spcPct val="0"/>
        </a:spcAft>
        <a:defRPr sz="2400">
          <a:solidFill>
            <a:srgbClr val="CC0000"/>
          </a:solidFill>
          <a:latin typeface="Arial" charset="0"/>
          <a:ea typeface="ＭＳ Ｐゴシック" charset="0"/>
          <a:cs typeface="ＭＳ Ｐゴシック" charset="0"/>
        </a:defRPr>
      </a:lvl2pPr>
      <a:lvl3pPr algn="ctr" rtl="0" eaLnBrk="0" fontAlgn="base" hangingPunct="0">
        <a:spcBef>
          <a:spcPct val="0"/>
        </a:spcBef>
        <a:spcAft>
          <a:spcPct val="0"/>
        </a:spcAft>
        <a:defRPr sz="2400">
          <a:solidFill>
            <a:srgbClr val="CC0000"/>
          </a:solidFill>
          <a:latin typeface="Arial" charset="0"/>
          <a:ea typeface="ＭＳ Ｐゴシック" charset="0"/>
          <a:cs typeface="ＭＳ Ｐゴシック" charset="0"/>
        </a:defRPr>
      </a:lvl3pPr>
      <a:lvl4pPr algn="ctr" rtl="0" eaLnBrk="0" fontAlgn="base" hangingPunct="0">
        <a:spcBef>
          <a:spcPct val="0"/>
        </a:spcBef>
        <a:spcAft>
          <a:spcPct val="0"/>
        </a:spcAft>
        <a:defRPr sz="2400">
          <a:solidFill>
            <a:srgbClr val="CC0000"/>
          </a:solidFill>
          <a:latin typeface="Arial" charset="0"/>
          <a:ea typeface="ＭＳ Ｐゴシック" charset="0"/>
          <a:cs typeface="ＭＳ Ｐゴシック" charset="0"/>
        </a:defRPr>
      </a:lvl4pPr>
      <a:lvl5pPr algn="ctr" rtl="0" eaLnBrk="0" fontAlgn="base" hangingPunct="0">
        <a:spcBef>
          <a:spcPct val="0"/>
        </a:spcBef>
        <a:spcAft>
          <a:spcPct val="0"/>
        </a:spcAft>
        <a:defRPr sz="2400">
          <a:solidFill>
            <a:srgbClr val="CC0000"/>
          </a:solidFill>
          <a:latin typeface="Arial" charset="0"/>
          <a:ea typeface="ＭＳ Ｐゴシック" charset="0"/>
          <a:cs typeface="ＭＳ Ｐゴシック" charset="0"/>
        </a:defRPr>
      </a:lvl5pPr>
      <a:lvl6pPr marL="457200" algn="ctr" rtl="0" fontAlgn="base">
        <a:spcBef>
          <a:spcPct val="0"/>
        </a:spcBef>
        <a:spcAft>
          <a:spcPct val="0"/>
        </a:spcAft>
        <a:defRPr sz="2400">
          <a:solidFill>
            <a:srgbClr val="CC0000"/>
          </a:solidFill>
          <a:latin typeface="Arial" charset="0"/>
        </a:defRPr>
      </a:lvl6pPr>
      <a:lvl7pPr marL="914400" algn="ctr" rtl="0" fontAlgn="base">
        <a:spcBef>
          <a:spcPct val="0"/>
        </a:spcBef>
        <a:spcAft>
          <a:spcPct val="0"/>
        </a:spcAft>
        <a:defRPr sz="2400">
          <a:solidFill>
            <a:srgbClr val="CC0000"/>
          </a:solidFill>
          <a:latin typeface="Arial" charset="0"/>
        </a:defRPr>
      </a:lvl7pPr>
      <a:lvl8pPr marL="1371600" algn="ctr" rtl="0" fontAlgn="base">
        <a:spcBef>
          <a:spcPct val="0"/>
        </a:spcBef>
        <a:spcAft>
          <a:spcPct val="0"/>
        </a:spcAft>
        <a:defRPr sz="2400">
          <a:solidFill>
            <a:srgbClr val="CC0000"/>
          </a:solidFill>
          <a:latin typeface="Arial" charset="0"/>
        </a:defRPr>
      </a:lvl8pPr>
      <a:lvl9pPr marL="1828800" algn="ctr" rtl="0" fontAlgn="base">
        <a:spcBef>
          <a:spcPct val="0"/>
        </a:spcBef>
        <a:spcAft>
          <a:spcPct val="0"/>
        </a:spcAft>
        <a:defRPr sz="2400">
          <a:solidFill>
            <a:srgbClr val="CC0000"/>
          </a:solidFill>
          <a:latin typeface="Arial" charset="0"/>
        </a:defRPr>
      </a:lvl9pPr>
    </p:titleStyle>
    <p:bodyStyle>
      <a:lvl1pPr marL="342900" indent="-342900" algn="l" rtl="0" eaLnBrk="0" fontAlgn="base" hangingPunct="0">
        <a:spcBef>
          <a:spcPct val="20000"/>
        </a:spcBef>
        <a:spcAft>
          <a:spcPct val="0"/>
        </a:spcAft>
        <a:buChar char="•"/>
        <a:defRPr sz="2400">
          <a:solidFill>
            <a:srgbClr val="000099"/>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1400">
          <a:solidFill>
            <a:schemeClr val="tx1"/>
          </a:solidFill>
          <a:latin typeface="+mn-lt"/>
          <a:ea typeface="ＭＳ Ｐゴシック"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76200"/>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304800" y="1219200"/>
            <a:ext cx="85344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defRPr>
            </a:lvl1pPr>
          </a:lstStyle>
          <a:p>
            <a:pPr>
              <a:defRPr/>
            </a:pPr>
            <a:fld id="{9B0E3149-35D9-4667-818B-0098F7E2735E}" type="datetime1">
              <a:rPr lang="en-US"/>
              <a:pPr>
                <a:defRPr/>
              </a:pPr>
              <a:t>2/16/17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defRPr>
            </a:lvl1pPr>
          </a:lstStyle>
          <a:p>
            <a:pPr>
              <a:defRPr/>
            </a:pPr>
            <a:fld id="{1107C1E8-C521-4A48-83AF-42F9B76677B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836" r:id="rId1"/>
    <p:sldLayoutId id="214748484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Lst>
  <p:hf hdr="0" ftr="0" dt="0"/>
  <p:txStyles>
    <p:titleStyle>
      <a:lvl1pPr algn="ctr" rtl="0" eaLnBrk="0" fontAlgn="base" hangingPunct="0">
        <a:spcBef>
          <a:spcPct val="0"/>
        </a:spcBef>
        <a:spcAft>
          <a:spcPct val="0"/>
        </a:spcAft>
        <a:defRPr sz="36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36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36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36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36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3600">
          <a:solidFill>
            <a:schemeClr val="tx1"/>
          </a:solidFill>
          <a:latin typeface="Calibri" pitchFamily="34" charset="0"/>
        </a:defRPr>
      </a:lvl6pPr>
      <a:lvl7pPr marL="914400" algn="ctr" rtl="0" fontAlgn="base">
        <a:spcBef>
          <a:spcPct val="0"/>
        </a:spcBef>
        <a:spcAft>
          <a:spcPct val="0"/>
        </a:spcAft>
        <a:defRPr sz="3600">
          <a:solidFill>
            <a:schemeClr val="tx1"/>
          </a:solidFill>
          <a:latin typeface="Calibri" pitchFamily="34" charset="0"/>
        </a:defRPr>
      </a:lvl7pPr>
      <a:lvl8pPr marL="1371600" algn="ctr" rtl="0" fontAlgn="base">
        <a:spcBef>
          <a:spcPct val="0"/>
        </a:spcBef>
        <a:spcAft>
          <a:spcPct val="0"/>
        </a:spcAft>
        <a:defRPr sz="3600">
          <a:solidFill>
            <a:schemeClr val="tx1"/>
          </a:solidFill>
          <a:latin typeface="Calibri" pitchFamily="34" charset="0"/>
        </a:defRPr>
      </a:lvl8pPr>
      <a:lvl9pPr marL="1828800" algn="ctr"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slideLayout" Target="../slideLayouts/slideLayout19.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 Type="http://schemas.openxmlformats.org/officeDocument/2006/relationships/slideLayout" Target="../slideLayouts/slideLayout19.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9" Type="http://schemas.openxmlformats.org/officeDocument/2006/relationships/image" Target="../media/image38.png"/><Relationship Id="rId20" Type="http://schemas.openxmlformats.org/officeDocument/2006/relationships/oleObject" Target="../embeddings/oleObject15.bin"/><Relationship Id="rId21" Type="http://schemas.openxmlformats.org/officeDocument/2006/relationships/image" Target="../media/image45.emf"/><Relationship Id="rId22" Type="http://schemas.openxmlformats.org/officeDocument/2006/relationships/image" Target="../media/image49.png"/><Relationship Id="rId23" Type="http://schemas.openxmlformats.org/officeDocument/2006/relationships/image" Target="../media/image50.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oleObject" Target="../embeddings/oleObject13.bin"/><Relationship Id="rId17" Type="http://schemas.openxmlformats.org/officeDocument/2006/relationships/image" Target="../media/image43.emf"/><Relationship Id="rId18" Type="http://schemas.openxmlformats.org/officeDocument/2006/relationships/oleObject" Target="../embeddings/oleObject14.bin"/><Relationship Id="rId19" Type="http://schemas.openxmlformats.org/officeDocument/2006/relationships/image" Target="../media/image44.emf"/><Relationship Id="rId1" Type="http://schemas.openxmlformats.org/officeDocument/2006/relationships/vmlDrawing" Target="../drawings/vmlDrawing5.vml"/><Relationship Id="rId2" Type="http://schemas.openxmlformats.org/officeDocument/2006/relationships/slideLayout" Target="../slideLayouts/slideLayout19.xml"/><Relationship Id="rId3" Type="http://schemas.openxmlformats.org/officeDocument/2006/relationships/notesSlide" Target="../notesSlides/notesSlide4.xml"/><Relationship Id="rId4" Type="http://schemas.openxmlformats.org/officeDocument/2006/relationships/image" Target="../media/image46.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s>
</file>

<file path=ppt/slides/_rels/slide13.xml.rels><?xml version="1.0" encoding="UTF-8" standalone="yes"?>
<Relationships xmlns="http://schemas.openxmlformats.org/package/2006/relationships"><Relationship Id="rId9" Type="http://schemas.openxmlformats.org/officeDocument/2006/relationships/image" Target="../media/image38.png"/><Relationship Id="rId20" Type="http://schemas.openxmlformats.org/officeDocument/2006/relationships/image" Target="../media/image45.emf"/><Relationship Id="rId21" Type="http://schemas.openxmlformats.org/officeDocument/2006/relationships/image" Target="../media/image49.png"/><Relationship Id="rId22" Type="http://schemas.openxmlformats.org/officeDocument/2006/relationships/image" Target="../media/image50.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oleObject" Target="../embeddings/oleObject16.bin"/><Relationship Id="rId16" Type="http://schemas.openxmlformats.org/officeDocument/2006/relationships/image" Target="../media/image43.emf"/><Relationship Id="rId17" Type="http://schemas.openxmlformats.org/officeDocument/2006/relationships/oleObject" Target="../embeddings/oleObject17.bin"/><Relationship Id="rId18" Type="http://schemas.openxmlformats.org/officeDocument/2006/relationships/image" Target="../media/image44.emf"/><Relationship Id="rId19" Type="http://schemas.openxmlformats.org/officeDocument/2006/relationships/oleObject" Target="../embeddings/oleObject18.bin"/><Relationship Id="rId1" Type="http://schemas.openxmlformats.org/officeDocument/2006/relationships/vmlDrawing" Target="../drawings/vmlDrawing6.vml"/><Relationship Id="rId2" Type="http://schemas.openxmlformats.org/officeDocument/2006/relationships/slideLayout" Target="../slideLayouts/slideLayout19.xml"/><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2.png"/></Relationships>
</file>

<file path=ppt/slides/_rels/slide15.xml.rels><?xml version="1.0" encoding="UTF-8" standalone="yes"?>
<Relationships xmlns="http://schemas.openxmlformats.org/package/2006/relationships"><Relationship Id="rId11" Type="http://schemas.openxmlformats.org/officeDocument/2006/relationships/image" Target="../media/image54.emf"/><Relationship Id="rId12" Type="http://schemas.openxmlformats.org/officeDocument/2006/relationships/image" Target="../media/image60.png"/><Relationship Id="rId1" Type="http://schemas.openxmlformats.org/officeDocument/2006/relationships/vmlDrawing" Target="../drawings/vmlDrawing7.vml"/><Relationship Id="rId2" Type="http://schemas.openxmlformats.org/officeDocument/2006/relationships/slideLayout" Target="../slideLayouts/slideLayout19.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oleObject" Target="../embeddings/oleObject19.bin"/><Relationship Id="rId6" Type="http://schemas.openxmlformats.org/officeDocument/2006/relationships/image" Target="../media/image53.wmf"/><Relationship Id="rId7" Type="http://schemas.openxmlformats.org/officeDocument/2006/relationships/image" Target="../media/image57.jpe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1.png"/><Relationship Id="rId3"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9.xml"/><Relationship Id="rId2"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oleObject" Target="../embeddings/oleObject1.bin"/><Relationship Id="rId5" Type="http://schemas.openxmlformats.org/officeDocument/2006/relationships/image" Target="../media/image5.emf"/><Relationship Id="rId6"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1" Type="http://schemas.openxmlformats.org/officeDocument/2006/relationships/oleObject" Target="../embeddings/oleObject25.bin"/><Relationship Id="rId12" Type="http://schemas.openxmlformats.org/officeDocument/2006/relationships/image" Target="../media/image72.emf"/><Relationship Id="rId1" Type="http://schemas.openxmlformats.org/officeDocument/2006/relationships/vmlDrawing" Target="../drawings/vmlDrawing8.vml"/><Relationship Id="rId2" Type="http://schemas.openxmlformats.org/officeDocument/2006/relationships/slideLayout" Target="../slideLayouts/slideLayout19.xml"/><Relationship Id="rId3" Type="http://schemas.openxmlformats.org/officeDocument/2006/relationships/oleObject" Target="../embeddings/oleObject21.bin"/><Relationship Id="rId4" Type="http://schemas.openxmlformats.org/officeDocument/2006/relationships/image" Target="../media/image68.emf"/><Relationship Id="rId5" Type="http://schemas.openxmlformats.org/officeDocument/2006/relationships/oleObject" Target="../embeddings/oleObject22.bin"/><Relationship Id="rId6" Type="http://schemas.openxmlformats.org/officeDocument/2006/relationships/image" Target="../media/image69.emf"/><Relationship Id="rId7" Type="http://schemas.openxmlformats.org/officeDocument/2006/relationships/oleObject" Target="../embeddings/oleObject23.bin"/><Relationship Id="rId8" Type="http://schemas.openxmlformats.org/officeDocument/2006/relationships/image" Target="../media/image70.emf"/><Relationship Id="rId9" Type="http://schemas.openxmlformats.org/officeDocument/2006/relationships/oleObject" Target="../embeddings/oleObject24.bin"/><Relationship Id="rId10" Type="http://schemas.openxmlformats.org/officeDocument/2006/relationships/image" Target="../media/image71.emf"/></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oleObject" Target="../embeddings/oleObject26.bin"/><Relationship Id="rId5" Type="http://schemas.openxmlformats.org/officeDocument/2006/relationships/image" Target="../media/image73.emf"/><Relationship Id="rId6" Type="http://schemas.openxmlformats.org/officeDocument/2006/relationships/image" Target="../media/image77.png"/><Relationship Id="rId7" Type="http://schemas.openxmlformats.org/officeDocument/2006/relationships/oleObject" Target="../embeddings/oleObject27.bin"/><Relationship Id="rId8" Type="http://schemas.openxmlformats.org/officeDocument/2006/relationships/image" Target="../media/image74.emf"/><Relationship Id="rId9" Type="http://schemas.openxmlformats.org/officeDocument/2006/relationships/oleObject" Target="../embeddings/oleObject28.bin"/><Relationship Id="rId10" Type="http://schemas.openxmlformats.org/officeDocument/2006/relationships/image" Target="../media/image75.emf"/><Relationship Id="rId1" Type="http://schemas.openxmlformats.org/officeDocument/2006/relationships/vmlDrawing" Target="../drawings/vmlDrawing9.vml"/><Relationship Id="rId2"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1" Type="http://schemas.openxmlformats.org/officeDocument/2006/relationships/image" Target="../media/image81.emf"/><Relationship Id="rId12" Type="http://schemas.openxmlformats.org/officeDocument/2006/relationships/oleObject" Target="../embeddings/oleObject33.bin"/><Relationship Id="rId13" Type="http://schemas.openxmlformats.org/officeDocument/2006/relationships/image" Target="../media/image82.emf"/><Relationship Id="rId14" Type="http://schemas.openxmlformats.org/officeDocument/2006/relationships/oleObject" Target="../embeddings/oleObject34.bin"/><Relationship Id="rId15" Type="http://schemas.openxmlformats.org/officeDocument/2006/relationships/image" Target="../media/image83.emf"/><Relationship Id="rId1" Type="http://schemas.openxmlformats.org/officeDocument/2006/relationships/vmlDrawing" Target="../drawings/vmlDrawing10.vml"/><Relationship Id="rId2" Type="http://schemas.openxmlformats.org/officeDocument/2006/relationships/slideLayout" Target="../slideLayouts/slideLayout19.xml"/><Relationship Id="rId3" Type="http://schemas.openxmlformats.org/officeDocument/2006/relationships/image" Target="../media/image84.png"/><Relationship Id="rId4" Type="http://schemas.openxmlformats.org/officeDocument/2006/relationships/oleObject" Target="../embeddings/oleObject29.bin"/><Relationship Id="rId5" Type="http://schemas.openxmlformats.org/officeDocument/2006/relationships/image" Target="../media/image78.emf"/><Relationship Id="rId6" Type="http://schemas.openxmlformats.org/officeDocument/2006/relationships/oleObject" Target="../embeddings/oleObject30.bin"/><Relationship Id="rId7" Type="http://schemas.openxmlformats.org/officeDocument/2006/relationships/image" Target="../media/image79.emf"/><Relationship Id="rId8" Type="http://schemas.openxmlformats.org/officeDocument/2006/relationships/oleObject" Target="../embeddings/oleObject31.bin"/><Relationship Id="rId9" Type="http://schemas.openxmlformats.org/officeDocument/2006/relationships/image" Target="../media/image80.emf"/><Relationship Id="rId10" Type="http://schemas.openxmlformats.org/officeDocument/2006/relationships/oleObject" Target="../embeddings/oleObject32.bin"/></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oleObject" Target="../embeddings/oleObject35.bin"/><Relationship Id="rId6" Type="http://schemas.openxmlformats.org/officeDocument/2006/relationships/image" Target="../media/image85.emf"/><Relationship Id="rId1" Type="http://schemas.openxmlformats.org/officeDocument/2006/relationships/vmlDrawing" Target="../drawings/vmlDrawing11.vml"/><Relationship Id="rId2"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86.emf"/><Relationship Id="rId5" Type="http://schemas.openxmlformats.org/officeDocument/2006/relationships/oleObject" Target="../embeddings/oleObject37.bin"/><Relationship Id="rId6" Type="http://schemas.openxmlformats.org/officeDocument/2006/relationships/image" Target="../media/image87.emf"/><Relationship Id="rId7" Type="http://schemas.openxmlformats.org/officeDocument/2006/relationships/oleObject" Target="../embeddings/oleObject38.bin"/><Relationship Id="rId8" Type="http://schemas.openxmlformats.org/officeDocument/2006/relationships/image" Target="../media/image88.wmf"/><Relationship Id="rId9" Type="http://schemas.openxmlformats.org/officeDocument/2006/relationships/oleObject" Target="../embeddings/oleObject39.bin"/><Relationship Id="rId10" Type="http://schemas.openxmlformats.org/officeDocument/2006/relationships/image" Target="../media/image89.emf"/><Relationship Id="rId1" Type="http://schemas.openxmlformats.org/officeDocument/2006/relationships/vmlDrawing" Target="../drawings/vmlDrawing12.vml"/><Relationship Id="rId2"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1" Type="http://schemas.openxmlformats.org/officeDocument/2006/relationships/slideLayout" Target="../slideLayouts/slideLayout19.xml"/><Relationship Id="rId2"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hyperlink" Target="http://ceng.usc.edu/cps/" TargetMode="External"/><Relationship Id="rId4" Type="http://schemas.openxmlformats.org/officeDocument/2006/relationships/image" Target="../media/image4.png"/><Relationship Id="rId1" Type="http://schemas.openxmlformats.org/officeDocument/2006/relationships/slideLayout" Target="../slideLayouts/slideLayout19.xml"/><Relationship Id="rId2"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7" Type="http://schemas.openxmlformats.org/officeDocument/2006/relationships/image" Target="../media/image12.tiff"/><Relationship Id="rId8" Type="http://schemas.openxmlformats.org/officeDocument/2006/relationships/image" Target="../media/image13.tiff"/><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1" Type="http://schemas.openxmlformats.org/officeDocument/2006/relationships/oleObject" Target="../embeddings/oleObject6.bin"/><Relationship Id="rId12" Type="http://schemas.openxmlformats.org/officeDocument/2006/relationships/image" Target="../media/image21.emf"/><Relationship Id="rId13" Type="http://schemas.openxmlformats.org/officeDocument/2006/relationships/oleObject" Target="../embeddings/oleObject7.bin"/><Relationship Id="rId14" Type="http://schemas.openxmlformats.org/officeDocument/2006/relationships/image" Target="../media/image22.emf"/><Relationship Id="rId15" Type="http://schemas.openxmlformats.org/officeDocument/2006/relationships/oleObject" Target="../embeddings/oleObject8.bin"/><Relationship Id="rId16" Type="http://schemas.openxmlformats.org/officeDocument/2006/relationships/image" Target="../media/image23.emf"/><Relationship Id="rId17" Type="http://schemas.openxmlformats.org/officeDocument/2006/relationships/image" Target="../media/image24.png"/><Relationship Id="rId1" Type="http://schemas.openxmlformats.org/officeDocument/2006/relationships/vmlDrawing" Target="../drawings/vmlDrawing2.vml"/><Relationship Id="rId2" Type="http://schemas.openxmlformats.org/officeDocument/2006/relationships/slideLayout" Target="../slideLayouts/slideLayout19.xml"/><Relationship Id="rId3" Type="http://schemas.openxmlformats.org/officeDocument/2006/relationships/oleObject" Target="../embeddings/oleObject2.bin"/><Relationship Id="rId4" Type="http://schemas.openxmlformats.org/officeDocument/2006/relationships/image" Target="../media/image17.emf"/><Relationship Id="rId5" Type="http://schemas.openxmlformats.org/officeDocument/2006/relationships/oleObject" Target="../embeddings/oleObject3.bin"/><Relationship Id="rId6" Type="http://schemas.openxmlformats.org/officeDocument/2006/relationships/image" Target="../media/image18.emf"/><Relationship Id="rId7" Type="http://schemas.openxmlformats.org/officeDocument/2006/relationships/oleObject" Target="../embeddings/oleObject4.bin"/><Relationship Id="rId8" Type="http://schemas.openxmlformats.org/officeDocument/2006/relationships/image" Target="../media/image19.emf"/><Relationship Id="rId9" Type="http://schemas.openxmlformats.org/officeDocument/2006/relationships/oleObject" Target="../embeddings/oleObject5.bin"/><Relationship Id="rId10"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5.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oleObject" Target="../embeddings/oleObject9.bin"/><Relationship Id="rId5" Type="http://schemas.openxmlformats.org/officeDocument/2006/relationships/image" Target="../media/image27.wmf"/><Relationship Id="rId6" Type="http://schemas.openxmlformats.org/officeDocument/2006/relationships/oleObject" Target="../embeddings/oleObject10.bin"/><Relationship Id="rId7" Type="http://schemas.openxmlformats.org/officeDocument/2006/relationships/image" Target="../media/image28.wmf"/><Relationship Id="rId1" Type="http://schemas.openxmlformats.org/officeDocument/2006/relationships/vmlDrawing" Target="../drawings/vmlDrawing3.vml"/><Relationship Id="rId2"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30.emf"/><Relationship Id="rId5" Type="http://schemas.openxmlformats.org/officeDocument/2006/relationships/oleObject" Target="../embeddings/oleObject12.bin"/><Relationship Id="rId6" Type="http://schemas.openxmlformats.org/officeDocument/2006/relationships/image" Target="../media/image31.emf"/><Relationship Id="rId1" Type="http://schemas.openxmlformats.org/officeDocument/2006/relationships/vmlDrawing" Target="../drawings/vmlDrawing4.vml"/><Relationship Id="rId2"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2.png"/><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1"/>
          <p:cNvSpPr>
            <a:spLocks noGrp="1"/>
          </p:cNvSpPr>
          <p:nvPr>
            <p:ph type="sldNum" sz="quarter" idx="10"/>
          </p:nvPr>
        </p:nvSpPr>
        <p:spPr>
          <a:noFill/>
        </p:spPr>
        <p:txBody>
          <a:bodyPr/>
          <a:lstStyle/>
          <a:p>
            <a:fld id="{063B4B37-005F-4496-B9F0-B341723636F6}" type="slidenum">
              <a:rPr lang="en-US" smtClean="0">
                <a:latin typeface="Arial" charset="0"/>
              </a:rPr>
              <a:pPr/>
              <a:t>1</a:t>
            </a:fld>
            <a:endParaRPr lang="en-US" smtClean="0">
              <a:latin typeface="Arial" charset="0"/>
            </a:endParaRPr>
          </a:p>
        </p:txBody>
      </p:sp>
      <p:sp>
        <p:nvSpPr>
          <p:cNvPr id="4099" name="Slide Number Placeholder 3"/>
          <p:cNvSpPr txBox="1">
            <a:spLocks noGrp="1"/>
          </p:cNvSpPr>
          <p:nvPr/>
        </p:nvSpPr>
        <p:spPr bwMode="auto">
          <a:xfrm>
            <a:off x="8153400" y="6400800"/>
            <a:ext cx="838200" cy="304800"/>
          </a:xfrm>
          <a:prstGeom prst="rect">
            <a:avLst/>
          </a:prstGeom>
          <a:noFill/>
          <a:ln w="9525">
            <a:noFill/>
            <a:miter lim="800000"/>
            <a:headEnd/>
            <a:tailEnd/>
          </a:ln>
        </p:spPr>
        <p:txBody>
          <a:bodyPr>
            <a:spAutoFit/>
          </a:bodyPr>
          <a:lstStyle/>
          <a:p>
            <a:pPr algn="r"/>
            <a:fld id="{C2319A40-4B51-4153-9C08-6204E4F08F6C}" type="slidenum">
              <a:rPr lang="en-US" sz="1400"/>
              <a:pPr algn="r"/>
              <a:t>1</a:t>
            </a:fld>
            <a:endParaRPr lang="en-US" sz="1400"/>
          </a:p>
        </p:txBody>
      </p:sp>
      <p:sp>
        <p:nvSpPr>
          <p:cNvPr id="4100" name="Rectangle 2"/>
          <p:cNvSpPr>
            <a:spLocks noGrp="1" noChangeArrowheads="1"/>
          </p:cNvSpPr>
          <p:nvPr>
            <p:ph type="title" idx="4294967295"/>
          </p:nvPr>
        </p:nvSpPr>
        <p:spPr>
          <a:xfrm>
            <a:off x="0" y="1028586"/>
            <a:ext cx="9144000" cy="2308324"/>
          </a:xfrm>
        </p:spPr>
        <p:txBody>
          <a:bodyPr/>
          <a:lstStyle/>
          <a:p>
            <a:pPr>
              <a:defRPr/>
            </a:pPr>
            <a:r>
              <a:rPr lang="en-US" sz="4800" b="1" i="1" dirty="0">
                <a:ea typeface="ＭＳ Ｐゴシック" pitchFamily="-84" charset="-128"/>
              </a:rPr>
              <a:t>Constructing </a:t>
            </a:r>
            <a:r>
              <a:rPr lang="en-US" sz="4800" b="1" i="1" dirty="0" smtClean="0">
                <a:ea typeface="ＭＳ Ｐゴシック" pitchFamily="-84" charset="-128"/>
              </a:rPr>
              <a:t>Compact </a:t>
            </a:r>
            <a:r>
              <a:rPr lang="en-US" sz="4800" b="1" i="1" dirty="0">
                <a:ea typeface="ＭＳ Ｐゴシック" pitchFamily="-84" charset="-128"/>
              </a:rPr>
              <a:t>yet </a:t>
            </a:r>
            <a:r>
              <a:rPr lang="en-US" sz="4800" b="1" i="1" dirty="0" smtClean="0">
                <a:ea typeface="ＭＳ Ｐゴシック" pitchFamily="-84" charset="-128"/>
              </a:rPr>
              <a:t>Accurate Mathematical Models </a:t>
            </a:r>
            <a:r>
              <a:rPr lang="en-US" sz="4800" b="1" i="1" dirty="0">
                <a:ea typeface="ＭＳ Ｐゴシック" pitchFamily="-84" charset="-128"/>
              </a:rPr>
              <a:t>for </a:t>
            </a:r>
            <a:r>
              <a:rPr lang="en-US" sz="4800" b="1" i="1" dirty="0" smtClean="0">
                <a:ea typeface="ＭＳ Ｐゴシック" pitchFamily="-84" charset="-128"/>
              </a:rPr>
              <a:t>Complex Dynamics</a:t>
            </a:r>
            <a:endParaRPr lang="en-US" altLang="zh-CN" sz="4800" b="1" dirty="0">
              <a:effectLst>
                <a:outerShdw blurRad="38100" dist="38100" dir="2700000" algn="tl">
                  <a:srgbClr val="C0C0C0"/>
                </a:outerShdw>
              </a:effectLst>
              <a:latin typeface="Arial" pitchFamily="34" charset="0"/>
              <a:ea typeface="宋体" pitchFamily="2" charset="-122"/>
            </a:endParaRPr>
          </a:p>
        </p:txBody>
      </p:sp>
      <p:sp>
        <p:nvSpPr>
          <p:cNvPr id="4101" name="Rectangle 3"/>
          <p:cNvSpPr>
            <a:spLocks noChangeArrowheads="1"/>
          </p:cNvSpPr>
          <p:nvPr/>
        </p:nvSpPr>
        <p:spPr bwMode="auto">
          <a:xfrm>
            <a:off x="922416" y="3997428"/>
            <a:ext cx="7419474" cy="1569660"/>
          </a:xfrm>
          <a:prstGeom prst="rect">
            <a:avLst/>
          </a:prstGeom>
          <a:noFill/>
          <a:ln w="9525">
            <a:noFill/>
            <a:miter lim="800000"/>
            <a:headEnd/>
            <a:tailEnd/>
          </a:ln>
        </p:spPr>
        <p:txBody>
          <a:bodyPr wrap="square">
            <a:spAutoFit/>
          </a:bodyPr>
          <a:lstStyle/>
          <a:p>
            <a:pPr algn="ctr">
              <a:spcBef>
                <a:spcPts val="500"/>
              </a:spcBef>
              <a:spcAft>
                <a:spcPts val="300"/>
              </a:spcAft>
              <a:buSzPct val="65000"/>
            </a:pPr>
            <a:r>
              <a:rPr lang="en-US" dirty="0" smtClean="0">
                <a:solidFill>
                  <a:srgbClr val="0000FF"/>
                </a:solidFill>
              </a:rPr>
              <a:t>Paul Bogdan</a:t>
            </a:r>
            <a:endParaRPr lang="en-US" dirty="0">
              <a:solidFill>
                <a:srgbClr val="0000FF"/>
              </a:solidFill>
            </a:endParaRPr>
          </a:p>
          <a:p>
            <a:pPr algn="ctr">
              <a:spcBef>
                <a:spcPts val="500"/>
              </a:spcBef>
              <a:spcAft>
                <a:spcPts val="300"/>
              </a:spcAft>
              <a:buSzPct val="65000"/>
            </a:pPr>
            <a:r>
              <a:rPr lang="en-US" altLang="zh-CN" sz="1800" dirty="0" smtClean="0">
                <a:solidFill>
                  <a:srgbClr val="0000FF"/>
                </a:solidFill>
              </a:rPr>
              <a:t>University </a:t>
            </a:r>
            <a:r>
              <a:rPr lang="en-US" altLang="zh-CN" sz="1800" dirty="0">
                <a:solidFill>
                  <a:srgbClr val="0000FF"/>
                </a:solidFill>
              </a:rPr>
              <a:t>of Southern </a:t>
            </a:r>
            <a:r>
              <a:rPr lang="en-US" altLang="zh-CN" sz="1800" dirty="0" smtClean="0">
                <a:solidFill>
                  <a:srgbClr val="0000FF"/>
                </a:solidFill>
              </a:rPr>
              <a:t>California </a:t>
            </a:r>
          </a:p>
          <a:p>
            <a:pPr algn="ctr">
              <a:spcBef>
                <a:spcPts val="500"/>
              </a:spcBef>
              <a:spcAft>
                <a:spcPts val="300"/>
              </a:spcAft>
              <a:buSzPct val="65000"/>
            </a:pPr>
            <a:r>
              <a:rPr lang="en-US" altLang="zh-CN" sz="1800" dirty="0" smtClean="0">
                <a:solidFill>
                  <a:srgbClr val="0000FF"/>
                </a:solidFill>
              </a:rPr>
              <a:t>(</a:t>
            </a:r>
            <a:r>
              <a:rPr lang="en-US" altLang="zh-CN" sz="1800" dirty="0" err="1" smtClean="0">
                <a:solidFill>
                  <a:srgbClr val="0000FF"/>
                </a:solidFill>
              </a:rPr>
              <a:t>pbogdan@usc.edu</a:t>
            </a:r>
            <a:r>
              <a:rPr lang="en-US" altLang="zh-CN" sz="1800" dirty="0" smtClean="0">
                <a:solidFill>
                  <a:srgbClr val="0000FF"/>
                </a:solidFill>
              </a:rPr>
              <a:t>)</a:t>
            </a:r>
          </a:p>
          <a:p>
            <a:pPr algn="ctr">
              <a:spcBef>
                <a:spcPts val="500"/>
              </a:spcBef>
              <a:spcAft>
                <a:spcPts val="300"/>
              </a:spcAft>
              <a:buSzPct val="65000"/>
            </a:pPr>
            <a:r>
              <a:rPr lang="en-US" altLang="zh-CN" sz="1800" dirty="0" smtClean="0">
                <a:solidFill>
                  <a:srgbClr val="0000FF"/>
                </a:solidFill>
              </a:rPr>
              <a:t>February 17</a:t>
            </a:r>
            <a:r>
              <a:rPr lang="en-US" altLang="zh-CN" sz="1800" baseline="30000" dirty="0" smtClean="0">
                <a:solidFill>
                  <a:srgbClr val="0000FF"/>
                </a:solidFill>
              </a:rPr>
              <a:t>th</a:t>
            </a:r>
            <a:r>
              <a:rPr lang="en-US" altLang="zh-CN" sz="1800" dirty="0" smtClean="0">
                <a:solidFill>
                  <a:srgbClr val="0000FF"/>
                </a:solidFill>
              </a:rPr>
              <a:t>, </a:t>
            </a:r>
            <a:r>
              <a:rPr lang="en-US" altLang="zh-CN" sz="1800" dirty="0" smtClean="0">
                <a:solidFill>
                  <a:srgbClr val="0000FF"/>
                </a:solidFill>
              </a:rPr>
              <a:t>2017</a:t>
            </a:r>
            <a:endParaRPr lang="en-US" sz="1800" dirty="0">
              <a:solidFill>
                <a:srgbClr val="0000FF"/>
              </a:solidFill>
            </a:endParaRPr>
          </a:p>
        </p:txBody>
      </p:sp>
      <p:pic>
        <p:nvPicPr>
          <p:cNvPr id="3" name="Picture 2"/>
          <p:cNvPicPr>
            <a:picLocks noChangeAspect="1"/>
          </p:cNvPicPr>
          <p:nvPr/>
        </p:nvPicPr>
        <p:blipFill>
          <a:blip r:embed="rId3"/>
          <a:stretch>
            <a:fillRect/>
          </a:stretch>
        </p:blipFill>
        <p:spPr>
          <a:xfrm>
            <a:off x="2376847" y="5567936"/>
            <a:ext cx="1289304" cy="1289304"/>
          </a:xfrm>
          <a:prstGeom prst="rect">
            <a:avLst/>
          </a:prstGeom>
        </p:spPr>
      </p:pic>
      <p:pic>
        <p:nvPicPr>
          <p:cNvPr id="4" name="Picture 3"/>
          <p:cNvPicPr>
            <a:picLocks noChangeAspect="1"/>
          </p:cNvPicPr>
          <p:nvPr/>
        </p:nvPicPr>
        <p:blipFill>
          <a:blip r:embed="rId4"/>
          <a:stretch>
            <a:fillRect/>
          </a:stretch>
        </p:blipFill>
        <p:spPr>
          <a:xfrm>
            <a:off x="1083010" y="5594503"/>
            <a:ext cx="1257300" cy="1257300"/>
          </a:xfrm>
          <a:prstGeom prst="rect">
            <a:avLst/>
          </a:prstGeom>
        </p:spPr>
      </p:pic>
      <p:pic>
        <p:nvPicPr>
          <p:cNvPr id="2" name="Picture 1"/>
          <p:cNvPicPr>
            <a:picLocks noChangeAspect="1"/>
          </p:cNvPicPr>
          <p:nvPr/>
        </p:nvPicPr>
        <p:blipFill rotWithShape="1">
          <a:blip r:embed="rId5"/>
          <a:srcRect t="21897" b="21352"/>
          <a:stretch/>
        </p:blipFill>
        <p:spPr>
          <a:xfrm>
            <a:off x="3703869" y="5689949"/>
            <a:ext cx="1933509" cy="1097280"/>
          </a:xfrm>
          <a:prstGeom prst="rect">
            <a:avLst/>
          </a:prstGeom>
        </p:spPr>
      </p:pic>
    </p:spTree>
    <p:extLst>
      <p:ext uri="{BB962C8B-B14F-4D97-AF65-F5344CB8AC3E}">
        <p14:creationId xmlns:p14="http://schemas.microsoft.com/office/powerpoint/2010/main" val="18053454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075423" y="2001335"/>
            <a:ext cx="3915483" cy="815032"/>
            <a:chOff x="1162310" y="2413110"/>
            <a:chExt cx="4850444" cy="1009650"/>
          </a:xfrm>
        </p:grpSpPr>
        <p:pic>
          <p:nvPicPr>
            <p:cNvPr id="15" name="图片 14"/>
            <p:cNvPicPr>
              <a:picLocks noChangeAspect="1"/>
            </p:cNvPicPr>
            <p:nvPr/>
          </p:nvPicPr>
          <p:blipFill>
            <a:blip r:embed="rId2"/>
            <a:stretch>
              <a:fillRect/>
            </a:stretch>
          </p:blipFill>
          <p:spPr>
            <a:xfrm>
              <a:off x="1162310" y="2413110"/>
              <a:ext cx="4029075" cy="1009650"/>
            </a:xfrm>
            <a:prstGeom prst="rect">
              <a:avLst/>
            </a:prstGeom>
          </p:spPr>
        </p:pic>
        <p:pic>
          <p:nvPicPr>
            <p:cNvPr id="37" name="图片 36"/>
            <p:cNvPicPr>
              <a:picLocks noChangeAspect="1"/>
            </p:cNvPicPr>
            <p:nvPr/>
          </p:nvPicPr>
          <p:blipFill>
            <a:blip r:embed="rId3"/>
            <a:stretch>
              <a:fillRect/>
            </a:stretch>
          </p:blipFill>
          <p:spPr>
            <a:xfrm>
              <a:off x="5060254" y="2700664"/>
              <a:ext cx="952500" cy="285750"/>
            </a:xfrm>
            <a:prstGeom prst="rect">
              <a:avLst/>
            </a:prstGeom>
          </p:spPr>
        </p:pic>
      </p:grpSp>
      <p:grpSp>
        <p:nvGrpSpPr>
          <p:cNvPr id="41" name="组合 40"/>
          <p:cNvGrpSpPr/>
          <p:nvPr/>
        </p:nvGrpSpPr>
        <p:grpSpPr>
          <a:xfrm>
            <a:off x="1075423" y="1213537"/>
            <a:ext cx="3757649" cy="745510"/>
            <a:chOff x="1381385" y="1144896"/>
            <a:chExt cx="4654921" cy="923527"/>
          </a:xfrm>
        </p:grpSpPr>
        <p:pic>
          <p:nvPicPr>
            <p:cNvPr id="12" name="图片 11"/>
            <p:cNvPicPr>
              <a:picLocks noChangeAspect="1"/>
            </p:cNvPicPr>
            <p:nvPr/>
          </p:nvPicPr>
          <p:blipFill>
            <a:blip r:embed="rId4"/>
            <a:stretch>
              <a:fillRect/>
            </a:stretch>
          </p:blipFill>
          <p:spPr>
            <a:xfrm>
              <a:off x="1381385" y="1144896"/>
              <a:ext cx="3886200" cy="923527"/>
            </a:xfrm>
            <a:prstGeom prst="rect">
              <a:avLst/>
            </a:prstGeom>
          </p:spPr>
        </p:pic>
        <p:pic>
          <p:nvPicPr>
            <p:cNvPr id="38" name="图片 37"/>
            <p:cNvPicPr>
              <a:picLocks noChangeAspect="1"/>
            </p:cNvPicPr>
            <p:nvPr/>
          </p:nvPicPr>
          <p:blipFill>
            <a:blip r:embed="rId5"/>
            <a:stretch>
              <a:fillRect/>
            </a:stretch>
          </p:blipFill>
          <p:spPr>
            <a:xfrm>
              <a:off x="5140956" y="1394708"/>
              <a:ext cx="895350" cy="323850"/>
            </a:xfrm>
            <a:prstGeom prst="rect">
              <a:avLst/>
            </a:prstGeom>
          </p:spPr>
        </p:pic>
      </p:grpSp>
      <p:sp>
        <p:nvSpPr>
          <p:cNvPr id="3" name="灯片编号占位符 2"/>
          <p:cNvSpPr>
            <a:spLocks noGrp="1"/>
          </p:cNvSpPr>
          <p:nvPr>
            <p:ph type="sldNum" sz="quarter" idx="12"/>
          </p:nvPr>
        </p:nvSpPr>
        <p:spPr/>
        <p:txBody>
          <a:bodyPr/>
          <a:lstStyle/>
          <a:p>
            <a:fld id="{929874C7-10E7-490D-B9F0-6C8187C22D83}" type="slidenum">
              <a:rPr lang="en-US" smtClean="0"/>
              <a:t>10</a:t>
            </a:fld>
            <a:endParaRPr lang="en-US"/>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370" y="1400828"/>
            <a:ext cx="894053" cy="2230570"/>
          </a:xfrm>
          <a:prstGeom prst="rect">
            <a:avLst/>
          </a:prstGeom>
        </p:spPr>
      </p:pic>
      <p:sp>
        <p:nvSpPr>
          <p:cNvPr id="30" name="矩形 29"/>
          <p:cNvSpPr/>
          <p:nvPr/>
        </p:nvSpPr>
        <p:spPr>
          <a:xfrm>
            <a:off x="4281792" y="1323998"/>
            <a:ext cx="590157" cy="41758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片 32"/>
          <p:cNvPicPr>
            <a:picLocks noChangeAspect="1"/>
          </p:cNvPicPr>
          <p:nvPr/>
        </p:nvPicPr>
        <p:blipFill>
          <a:blip r:embed="rId7"/>
          <a:stretch>
            <a:fillRect/>
          </a:stretch>
        </p:blipFill>
        <p:spPr>
          <a:xfrm>
            <a:off x="1213164" y="3631398"/>
            <a:ext cx="2769590" cy="699686"/>
          </a:xfrm>
          <a:prstGeom prst="rect">
            <a:avLst/>
          </a:prstGeom>
        </p:spPr>
      </p:pic>
      <p:sp>
        <p:nvSpPr>
          <p:cNvPr id="31" name="矩形 30"/>
          <p:cNvSpPr/>
          <p:nvPr/>
        </p:nvSpPr>
        <p:spPr>
          <a:xfrm>
            <a:off x="4411289" y="2140004"/>
            <a:ext cx="605535" cy="41758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组合 42"/>
          <p:cNvGrpSpPr/>
          <p:nvPr/>
        </p:nvGrpSpPr>
        <p:grpSpPr>
          <a:xfrm>
            <a:off x="1071420" y="2878019"/>
            <a:ext cx="3901948" cy="738142"/>
            <a:chOff x="1212154" y="3287208"/>
            <a:chExt cx="4833677" cy="914400"/>
          </a:xfrm>
        </p:grpSpPr>
        <p:pic>
          <p:nvPicPr>
            <p:cNvPr id="16" name="图片 15"/>
            <p:cNvPicPr>
              <a:picLocks noChangeAspect="1"/>
            </p:cNvPicPr>
            <p:nvPr/>
          </p:nvPicPr>
          <p:blipFill>
            <a:blip r:embed="rId8"/>
            <a:stretch>
              <a:fillRect/>
            </a:stretch>
          </p:blipFill>
          <p:spPr>
            <a:xfrm>
              <a:off x="1212154" y="3287208"/>
              <a:ext cx="4105275" cy="914400"/>
            </a:xfrm>
            <a:prstGeom prst="rect">
              <a:avLst/>
            </a:prstGeom>
          </p:spPr>
        </p:pic>
        <p:pic>
          <p:nvPicPr>
            <p:cNvPr id="39" name="图片 38"/>
            <p:cNvPicPr>
              <a:picLocks noChangeAspect="1"/>
            </p:cNvPicPr>
            <p:nvPr/>
          </p:nvPicPr>
          <p:blipFill>
            <a:blip r:embed="rId9"/>
            <a:stretch>
              <a:fillRect/>
            </a:stretch>
          </p:blipFill>
          <p:spPr>
            <a:xfrm>
              <a:off x="5140956" y="3547895"/>
              <a:ext cx="904875" cy="342900"/>
            </a:xfrm>
            <a:prstGeom prst="rect">
              <a:avLst/>
            </a:prstGeom>
          </p:spPr>
        </p:pic>
      </p:grpSp>
      <p:sp>
        <p:nvSpPr>
          <p:cNvPr id="32" name="矩形 31"/>
          <p:cNvSpPr/>
          <p:nvPr/>
        </p:nvSpPr>
        <p:spPr>
          <a:xfrm>
            <a:off x="4426255" y="3012383"/>
            <a:ext cx="627648" cy="41758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8"/>
          <p:cNvSpPr txBox="1"/>
          <p:nvPr/>
        </p:nvSpPr>
        <p:spPr>
          <a:xfrm>
            <a:off x="776992" y="904250"/>
            <a:ext cx="3404650" cy="369332"/>
          </a:xfrm>
          <a:prstGeom prst="rect">
            <a:avLst/>
          </a:prstGeom>
          <a:noFill/>
        </p:spPr>
        <p:txBody>
          <a:bodyPr wrap="none" rtlCol="0">
            <a:spAutoFit/>
          </a:bodyPr>
          <a:lstStyle/>
          <a:p>
            <a:r>
              <a:rPr lang="en-US" dirty="0" smtClean="0">
                <a:solidFill>
                  <a:schemeClr val="accent5"/>
                </a:solidFill>
              </a:rPr>
              <a:t>Process noise(random turbulence)</a:t>
            </a:r>
            <a:endParaRPr lang="en-US" dirty="0">
              <a:solidFill>
                <a:schemeClr val="accent5"/>
              </a:solidFill>
            </a:endParaRPr>
          </a:p>
        </p:txBody>
      </p:sp>
      <p:sp>
        <p:nvSpPr>
          <p:cNvPr id="21" name="标题 3"/>
          <p:cNvSpPr>
            <a:spLocks noGrp="1"/>
          </p:cNvSpPr>
          <p:nvPr>
            <p:ph type="title"/>
          </p:nvPr>
        </p:nvSpPr>
        <p:spPr>
          <a:xfrm>
            <a:off x="0" y="76200"/>
            <a:ext cx="9144000" cy="685800"/>
          </a:xfrm>
        </p:spPr>
        <p:txBody>
          <a:bodyPr/>
          <a:lstStyle/>
          <a:p>
            <a:r>
              <a:rPr lang="en-US" altLang="zh-CN" dirty="0" smtClean="0"/>
              <a:t>Compact </a:t>
            </a:r>
            <a:r>
              <a:rPr lang="en-US" altLang="zh-CN" dirty="0" err="1" smtClean="0"/>
              <a:t>Spatio</a:t>
            </a:r>
            <a:r>
              <a:rPr lang="en-US" altLang="zh-CN" dirty="0" smtClean="0"/>
              <a:t>-Temporal</a:t>
            </a:r>
            <a:r>
              <a:rPr lang="zh-CN" altLang="en-US" dirty="0" smtClean="0"/>
              <a:t> </a:t>
            </a:r>
            <a:r>
              <a:rPr lang="en-US" altLang="zh-CN" dirty="0" smtClean="0"/>
              <a:t>Fractal</a:t>
            </a:r>
            <a:r>
              <a:rPr lang="zh-CN" altLang="en-US" dirty="0" smtClean="0"/>
              <a:t> </a:t>
            </a:r>
            <a:r>
              <a:rPr lang="en-US" altLang="zh-CN" dirty="0" smtClean="0"/>
              <a:t>Model</a:t>
            </a:r>
            <a:endParaRPr lang="en-US" dirty="0"/>
          </a:p>
        </p:txBody>
      </p:sp>
      <p:sp>
        <p:nvSpPr>
          <p:cNvPr id="20" name="TextBox 19"/>
          <p:cNvSpPr txBox="1"/>
          <p:nvPr/>
        </p:nvSpPr>
        <p:spPr>
          <a:xfrm>
            <a:off x="-12278" y="6462741"/>
            <a:ext cx="4276804" cy="400110"/>
          </a:xfrm>
          <a:prstGeom prst="rect">
            <a:avLst/>
          </a:prstGeom>
          <a:noFill/>
        </p:spPr>
        <p:txBody>
          <a:bodyPr wrap="square" rtlCol="0">
            <a:spAutoFit/>
          </a:bodyPr>
          <a:lstStyle/>
          <a:p>
            <a:r>
              <a:rPr lang="en-US" sz="1000" dirty="0" err="1" smtClean="0">
                <a:latin typeface="Arial Narrow"/>
                <a:cs typeface="Arial Narrow"/>
              </a:rPr>
              <a:t>Yuankun</a:t>
            </a:r>
            <a:r>
              <a:rPr lang="en-US" sz="1000" dirty="0" smtClean="0">
                <a:latin typeface="Arial Narrow"/>
                <a:cs typeface="Arial Narrow"/>
              </a:rPr>
              <a:t> </a:t>
            </a:r>
            <a:r>
              <a:rPr lang="en-US" sz="1000" dirty="0" err="1" smtClean="0">
                <a:latin typeface="Arial Narrow"/>
                <a:cs typeface="Arial Narrow"/>
              </a:rPr>
              <a:t>Xue</a:t>
            </a:r>
            <a:r>
              <a:rPr lang="en-US" sz="1000" dirty="0" smtClean="0">
                <a:latin typeface="Arial Narrow"/>
                <a:cs typeface="Arial Narrow"/>
              </a:rPr>
              <a:t>, Saul Rodriguez, and Paul Bogdan</a:t>
            </a:r>
            <a:r>
              <a:rPr lang="en-US" sz="1000" dirty="0">
                <a:latin typeface="Arial Narrow"/>
                <a:cs typeface="Arial Narrow"/>
              </a:rPr>
              <a:t>, A </a:t>
            </a:r>
            <a:r>
              <a:rPr lang="en-US" sz="1000" dirty="0" err="1">
                <a:latin typeface="Arial Narrow"/>
                <a:cs typeface="Arial Narrow"/>
              </a:rPr>
              <a:t>spatio</a:t>
            </a:r>
            <a:r>
              <a:rPr lang="en-US" sz="1000" dirty="0">
                <a:latin typeface="Arial Narrow"/>
                <a:cs typeface="Arial Narrow"/>
              </a:rPr>
              <a:t>-temporal fractal model for a CPS approach to brain-machine-body </a:t>
            </a:r>
            <a:r>
              <a:rPr lang="en-US" sz="1000" dirty="0" smtClean="0">
                <a:latin typeface="Arial Narrow"/>
                <a:cs typeface="Arial Narrow"/>
              </a:rPr>
              <a:t>interfaces, DATE 2016 </a:t>
            </a:r>
            <a:endParaRPr lang="en-US" sz="1000" dirty="0">
              <a:latin typeface="Arial Narrow"/>
              <a:cs typeface="Arial Narrow"/>
            </a:endParaRPr>
          </a:p>
        </p:txBody>
      </p:sp>
    </p:spTree>
    <p:extLst>
      <p:ext uri="{BB962C8B-B14F-4D97-AF65-F5344CB8AC3E}">
        <p14:creationId xmlns:p14="http://schemas.microsoft.com/office/powerpoint/2010/main" val="42523379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075423" y="1794007"/>
            <a:ext cx="3915483" cy="815032"/>
            <a:chOff x="1162310" y="2413110"/>
            <a:chExt cx="4850444" cy="1009650"/>
          </a:xfrm>
        </p:grpSpPr>
        <p:pic>
          <p:nvPicPr>
            <p:cNvPr id="15" name="图片 14"/>
            <p:cNvPicPr>
              <a:picLocks noChangeAspect="1"/>
            </p:cNvPicPr>
            <p:nvPr/>
          </p:nvPicPr>
          <p:blipFill>
            <a:blip r:embed="rId2"/>
            <a:stretch>
              <a:fillRect/>
            </a:stretch>
          </p:blipFill>
          <p:spPr>
            <a:xfrm>
              <a:off x="1162310" y="2413110"/>
              <a:ext cx="4029075" cy="1009650"/>
            </a:xfrm>
            <a:prstGeom prst="rect">
              <a:avLst/>
            </a:prstGeom>
          </p:spPr>
        </p:pic>
        <p:pic>
          <p:nvPicPr>
            <p:cNvPr id="37" name="图片 36"/>
            <p:cNvPicPr>
              <a:picLocks noChangeAspect="1"/>
            </p:cNvPicPr>
            <p:nvPr/>
          </p:nvPicPr>
          <p:blipFill>
            <a:blip r:embed="rId3"/>
            <a:stretch>
              <a:fillRect/>
            </a:stretch>
          </p:blipFill>
          <p:spPr>
            <a:xfrm>
              <a:off x="5060254" y="2700664"/>
              <a:ext cx="952500" cy="285750"/>
            </a:xfrm>
            <a:prstGeom prst="rect">
              <a:avLst/>
            </a:prstGeom>
          </p:spPr>
        </p:pic>
      </p:grpSp>
      <p:grpSp>
        <p:nvGrpSpPr>
          <p:cNvPr id="41" name="组合 40"/>
          <p:cNvGrpSpPr/>
          <p:nvPr/>
        </p:nvGrpSpPr>
        <p:grpSpPr>
          <a:xfrm>
            <a:off x="1075423" y="1019167"/>
            <a:ext cx="3757649" cy="745510"/>
            <a:chOff x="1381385" y="1144896"/>
            <a:chExt cx="4654921" cy="923527"/>
          </a:xfrm>
        </p:grpSpPr>
        <p:pic>
          <p:nvPicPr>
            <p:cNvPr id="12" name="图片 11"/>
            <p:cNvPicPr>
              <a:picLocks noChangeAspect="1"/>
            </p:cNvPicPr>
            <p:nvPr/>
          </p:nvPicPr>
          <p:blipFill>
            <a:blip r:embed="rId4"/>
            <a:stretch>
              <a:fillRect/>
            </a:stretch>
          </p:blipFill>
          <p:spPr>
            <a:xfrm>
              <a:off x="1381385" y="1144896"/>
              <a:ext cx="3886200" cy="923527"/>
            </a:xfrm>
            <a:prstGeom prst="rect">
              <a:avLst/>
            </a:prstGeom>
          </p:spPr>
        </p:pic>
        <p:pic>
          <p:nvPicPr>
            <p:cNvPr id="38" name="图片 37"/>
            <p:cNvPicPr>
              <a:picLocks noChangeAspect="1"/>
            </p:cNvPicPr>
            <p:nvPr/>
          </p:nvPicPr>
          <p:blipFill>
            <a:blip r:embed="rId5"/>
            <a:stretch>
              <a:fillRect/>
            </a:stretch>
          </p:blipFill>
          <p:spPr>
            <a:xfrm>
              <a:off x="5140956" y="1394708"/>
              <a:ext cx="895350" cy="323850"/>
            </a:xfrm>
            <a:prstGeom prst="rect">
              <a:avLst/>
            </a:prstGeom>
          </p:spPr>
        </p:pic>
      </p:grpSp>
      <p:sp>
        <p:nvSpPr>
          <p:cNvPr id="3" name="灯片编号占位符 2"/>
          <p:cNvSpPr>
            <a:spLocks noGrp="1"/>
          </p:cNvSpPr>
          <p:nvPr>
            <p:ph type="sldNum" sz="quarter" idx="12"/>
          </p:nvPr>
        </p:nvSpPr>
        <p:spPr/>
        <p:txBody>
          <a:bodyPr/>
          <a:lstStyle/>
          <a:p>
            <a:fld id="{929874C7-10E7-490D-B9F0-6C8187C22D83}" type="slidenum">
              <a:rPr lang="en-US" smtClean="0"/>
              <a:t>11</a:t>
            </a:fld>
            <a:endParaRPr lang="en-US"/>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370" y="1193500"/>
            <a:ext cx="894053" cy="2230570"/>
          </a:xfrm>
          <a:prstGeom prst="rect">
            <a:avLst/>
          </a:prstGeom>
        </p:spPr>
      </p:pic>
      <p:pic>
        <p:nvPicPr>
          <p:cNvPr id="33" name="图片 32"/>
          <p:cNvPicPr>
            <a:picLocks noChangeAspect="1"/>
          </p:cNvPicPr>
          <p:nvPr/>
        </p:nvPicPr>
        <p:blipFill>
          <a:blip r:embed="rId7"/>
          <a:stretch>
            <a:fillRect/>
          </a:stretch>
        </p:blipFill>
        <p:spPr>
          <a:xfrm>
            <a:off x="1213164" y="3424070"/>
            <a:ext cx="2769590" cy="699686"/>
          </a:xfrm>
          <a:prstGeom prst="rect">
            <a:avLst/>
          </a:prstGeom>
        </p:spPr>
      </p:pic>
      <p:grpSp>
        <p:nvGrpSpPr>
          <p:cNvPr id="43" name="组合 42"/>
          <p:cNvGrpSpPr/>
          <p:nvPr/>
        </p:nvGrpSpPr>
        <p:grpSpPr>
          <a:xfrm>
            <a:off x="1071420" y="2670691"/>
            <a:ext cx="3901948" cy="738142"/>
            <a:chOff x="1212154" y="3287208"/>
            <a:chExt cx="4833677" cy="914400"/>
          </a:xfrm>
        </p:grpSpPr>
        <p:pic>
          <p:nvPicPr>
            <p:cNvPr id="16" name="图片 15"/>
            <p:cNvPicPr>
              <a:picLocks noChangeAspect="1"/>
            </p:cNvPicPr>
            <p:nvPr/>
          </p:nvPicPr>
          <p:blipFill>
            <a:blip r:embed="rId8"/>
            <a:stretch>
              <a:fillRect/>
            </a:stretch>
          </p:blipFill>
          <p:spPr>
            <a:xfrm>
              <a:off x="1212154" y="3287208"/>
              <a:ext cx="4105275" cy="914400"/>
            </a:xfrm>
            <a:prstGeom prst="rect">
              <a:avLst/>
            </a:prstGeom>
          </p:spPr>
        </p:pic>
        <p:pic>
          <p:nvPicPr>
            <p:cNvPr id="39" name="图片 38"/>
            <p:cNvPicPr>
              <a:picLocks noChangeAspect="1"/>
            </p:cNvPicPr>
            <p:nvPr/>
          </p:nvPicPr>
          <p:blipFill>
            <a:blip r:embed="rId9"/>
            <a:stretch>
              <a:fillRect/>
            </a:stretch>
          </p:blipFill>
          <p:spPr>
            <a:xfrm>
              <a:off x="5140956" y="3547895"/>
              <a:ext cx="904875" cy="342900"/>
            </a:xfrm>
            <a:prstGeom prst="rect">
              <a:avLst/>
            </a:prstGeom>
          </p:spPr>
        </p:pic>
      </p:grpSp>
      <p:cxnSp>
        <p:nvCxnSpPr>
          <p:cNvPr id="20" name="直接箭头连接符 19"/>
          <p:cNvCxnSpPr/>
          <p:nvPr/>
        </p:nvCxnSpPr>
        <p:spPr>
          <a:xfrm>
            <a:off x="2564476" y="4123756"/>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pic>
        <p:nvPicPr>
          <p:cNvPr id="21" name="图片 20"/>
          <p:cNvPicPr>
            <a:picLocks noChangeAspect="1"/>
          </p:cNvPicPr>
          <p:nvPr/>
        </p:nvPicPr>
        <p:blipFill>
          <a:blip r:embed="rId10"/>
          <a:stretch>
            <a:fillRect/>
          </a:stretch>
        </p:blipFill>
        <p:spPr>
          <a:xfrm>
            <a:off x="2014774" y="4513731"/>
            <a:ext cx="1695517" cy="462414"/>
          </a:xfrm>
          <a:prstGeom prst="rect">
            <a:avLst/>
          </a:prstGeom>
        </p:spPr>
      </p:pic>
      <p:sp>
        <p:nvSpPr>
          <p:cNvPr id="22" name="文本框 21"/>
          <p:cNvSpPr txBox="1"/>
          <p:nvPr/>
        </p:nvSpPr>
        <p:spPr>
          <a:xfrm>
            <a:off x="566019" y="3944658"/>
            <a:ext cx="2168272" cy="769441"/>
          </a:xfrm>
          <a:prstGeom prst="rect">
            <a:avLst/>
          </a:prstGeom>
          <a:noFill/>
        </p:spPr>
        <p:txBody>
          <a:bodyPr wrap="square" rtlCol="0">
            <a:spAutoFit/>
          </a:bodyPr>
          <a:lstStyle/>
          <a:p>
            <a:r>
              <a:rPr lang="en-US" dirty="0" smtClean="0">
                <a:solidFill>
                  <a:schemeClr val="accent5"/>
                </a:solidFill>
              </a:rPr>
              <a:t>A matrix form description</a:t>
            </a:r>
            <a:endParaRPr lang="en-US" dirty="0">
              <a:solidFill>
                <a:schemeClr val="accent5"/>
              </a:solidFill>
            </a:endParaRPr>
          </a:p>
        </p:txBody>
      </p:sp>
      <p:sp>
        <p:nvSpPr>
          <p:cNvPr id="19" name="标题 3"/>
          <p:cNvSpPr>
            <a:spLocks noGrp="1"/>
          </p:cNvSpPr>
          <p:nvPr>
            <p:ph type="title"/>
          </p:nvPr>
        </p:nvSpPr>
        <p:spPr>
          <a:xfrm>
            <a:off x="0" y="76200"/>
            <a:ext cx="9144000" cy="685800"/>
          </a:xfrm>
        </p:spPr>
        <p:txBody>
          <a:bodyPr/>
          <a:lstStyle/>
          <a:p>
            <a:r>
              <a:rPr lang="en-US" altLang="zh-CN" dirty="0" smtClean="0"/>
              <a:t>Compact </a:t>
            </a:r>
            <a:r>
              <a:rPr lang="en-US" altLang="zh-CN" dirty="0" err="1" smtClean="0"/>
              <a:t>Spatio</a:t>
            </a:r>
            <a:r>
              <a:rPr lang="en-US" altLang="zh-CN" dirty="0" smtClean="0"/>
              <a:t>-Temporal</a:t>
            </a:r>
            <a:r>
              <a:rPr lang="zh-CN" altLang="en-US" dirty="0" smtClean="0"/>
              <a:t> </a:t>
            </a:r>
            <a:r>
              <a:rPr lang="en-US" altLang="zh-CN" dirty="0" smtClean="0"/>
              <a:t>Fractal</a:t>
            </a:r>
            <a:r>
              <a:rPr lang="zh-CN" altLang="en-US" dirty="0" smtClean="0"/>
              <a:t> </a:t>
            </a:r>
            <a:r>
              <a:rPr lang="en-US" altLang="zh-CN" dirty="0" smtClean="0"/>
              <a:t>Model</a:t>
            </a:r>
            <a:endParaRPr lang="en-US" dirty="0"/>
          </a:p>
        </p:txBody>
      </p:sp>
      <p:sp>
        <p:nvSpPr>
          <p:cNvPr id="18" name="TextBox 17"/>
          <p:cNvSpPr txBox="1"/>
          <p:nvPr/>
        </p:nvSpPr>
        <p:spPr>
          <a:xfrm>
            <a:off x="-12278" y="6462741"/>
            <a:ext cx="4276804" cy="400110"/>
          </a:xfrm>
          <a:prstGeom prst="rect">
            <a:avLst/>
          </a:prstGeom>
          <a:noFill/>
        </p:spPr>
        <p:txBody>
          <a:bodyPr wrap="square" rtlCol="0">
            <a:spAutoFit/>
          </a:bodyPr>
          <a:lstStyle/>
          <a:p>
            <a:r>
              <a:rPr lang="en-US" sz="1000" dirty="0" err="1" smtClean="0">
                <a:latin typeface="Arial Narrow"/>
                <a:cs typeface="Arial Narrow"/>
              </a:rPr>
              <a:t>Yuankun</a:t>
            </a:r>
            <a:r>
              <a:rPr lang="en-US" sz="1000" dirty="0" smtClean="0">
                <a:latin typeface="Arial Narrow"/>
                <a:cs typeface="Arial Narrow"/>
              </a:rPr>
              <a:t> </a:t>
            </a:r>
            <a:r>
              <a:rPr lang="en-US" sz="1000" dirty="0" err="1" smtClean="0">
                <a:latin typeface="Arial Narrow"/>
                <a:cs typeface="Arial Narrow"/>
              </a:rPr>
              <a:t>Xue</a:t>
            </a:r>
            <a:r>
              <a:rPr lang="en-US" sz="1000" dirty="0" smtClean="0">
                <a:latin typeface="Arial Narrow"/>
                <a:cs typeface="Arial Narrow"/>
              </a:rPr>
              <a:t>, Saul Rodriguez, and Paul Bogdan</a:t>
            </a:r>
            <a:r>
              <a:rPr lang="en-US" sz="1000" dirty="0">
                <a:latin typeface="Arial Narrow"/>
                <a:cs typeface="Arial Narrow"/>
              </a:rPr>
              <a:t>, A </a:t>
            </a:r>
            <a:r>
              <a:rPr lang="en-US" sz="1000" dirty="0" err="1">
                <a:latin typeface="Arial Narrow"/>
                <a:cs typeface="Arial Narrow"/>
              </a:rPr>
              <a:t>spatio</a:t>
            </a:r>
            <a:r>
              <a:rPr lang="en-US" sz="1000" dirty="0">
                <a:latin typeface="Arial Narrow"/>
                <a:cs typeface="Arial Narrow"/>
              </a:rPr>
              <a:t>-temporal fractal model for a CPS approach to brain-machine-body </a:t>
            </a:r>
            <a:r>
              <a:rPr lang="en-US" sz="1000" dirty="0" smtClean="0">
                <a:latin typeface="Arial Narrow"/>
                <a:cs typeface="Arial Narrow"/>
              </a:rPr>
              <a:t>interfaces, DATE 2016 </a:t>
            </a:r>
            <a:endParaRPr lang="en-US" sz="1000" dirty="0">
              <a:latin typeface="Arial Narrow"/>
              <a:cs typeface="Arial Narrow"/>
            </a:endParaRPr>
          </a:p>
        </p:txBody>
      </p:sp>
    </p:spTree>
    <p:extLst>
      <p:ext uri="{BB962C8B-B14F-4D97-AF65-F5344CB8AC3E}">
        <p14:creationId xmlns:p14="http://schemas.microsoft.com/office/powerpoint/2010/main" val="37554524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5334302" y="2026133"/>
            <a:ext cx="752038" cy="977649"/>
          </a:xfrm>
          <a:prstGeom prst="rect">
            <a:avLst/>
          </a:prstGeom>
        </p:spPr>
      </p:pic>
      <p:grpSp>
        <p:nvGrpSpPr>
          <p:cNvPr id="42" name="组合 41"/>
          <p:cNvGrpSpPr/>
          <p:nvPr/>
        </p:nvGrpSpPr>
        <p:grpSpPr>
          <a:xfrm>
            <a:off x="1075423" y="1794007"/>
            <a:ext cx="3915483" cy="815032"/>
            <a:chOff x="1162310" y="2413110"/>
            <a:chExt cx="4850444" cy="1009650"/>
          </a:xfrm>
        </p:grpSpPr>
        <p:pic>
          <p:nvPicPr>
            <p:cNvPr id="15" name="图片 14"/>
            <p:cNvPicPr>
              <a:picLocks noChangeAspect="1"/>
            </p:cNvPicPr>
            <p:nvPr/>
          </p:nvPicPr>
          <p:blipFill>
            <a:blip r:embed="rId5"/>
            <a:stretch>
              <a:fillRect/>
            </a:stretch>
          </p:blipFill>
          <p:spPr>
            <a:xfrm>
              <a:off x="1162310" y="2413110"/>
              <a:ext cx="4029075" cy="1009650"/>
            </a:xfrm>
            <a:prstGeom prst="rect">
              <a:avLst/>
            </a:prstGeom>
          </p:spPr>
        </p:pic>
        <p:pic>
          <p:nvPicPr>
            <p:cNvPr id="37" name="图片 36"/>
            <p:cNvPicPr>
              <a:picLocks noChangeAspect="1"/>
            </p:cNvPicPr>
            <p:nvPr/>
          </p:nvPicPr>
          <p:blipFill>
            <a:blip r:embed="rId6"/>
            <a:stretch>
              <a:fillRect/>
            </a:stretch>
          </p:blipFill>
          <p:spPr>
            <a:xfrm>
              <a:off x="5060254" y="2700664"/>
              <a:ext cx="952500" cy="285750"/>
            </a:xfrm>
            <a:prstGeom prst="rect">
              <a:avLst/>
            </a:prstGeom>
          </p:spPr>
        </p:pic>
      </p:grpSp>
      <p:grpSp>
        <p:nvGrpSpPr>
          <p:cNvPr id="41" name="组合 40"/>
          <p:cNvGrpSpPr/>
          <p:nvPr/>
        </p:nvGrpSpPr>
        <p:grpSpPr>
          <a:xfrm>
            <a:off x="1075423" y="1019167"/>
            <a:ext cx="3757649" cy="745510"/>
            <a:chOff x="1381385" y="1144896"/>
            <a:chExt cx="4654921" cy="923527"/>
          </a:xfrm>
        </p:grpSpPr>
        <p:pic>
          <p:nvPicPr>
            <p:cNvPr id="12" name="图片 11"/>
            <p:cNvPicPr>
              <a:picLocks noChangeAspect="1"/>
            </p:cNvPicPr>
            <p:nvPr/>
          </p:nvPicPr>
          <p:blipFill>
            <a:blip r:embed="rId7"/>
            <a:stretch>
              <a:fillRect/>
            </a:stretch>
          </p:blipFill>
          <p:spPr>
            <a:xfrm>
              <a:off x="1381385" y="1144896"/>
              <a:ext cx="3886200" cy="923527"/>
            </a:xfrm>
            <a:prstGeom prst="rect">
              <a:avLst/>
            </a:prstGeom>
          </p:spPr>
        </p:pic>
        <p:pic>
          <p:nvPicPr>
            <p:cNvPr id="38" name="图片 37"/>
            <p:cNvPicPr>
              <a:picLocks noChangeAspect="1"/>
            </p:cNvPicPr>
            <p:nvPr/>
          </p:nvPicPr>
          <p:blipFill>
            <a:blip r:embed="rId8"/>
            <a:stretch>
              <a:fillRect/>
            </a:stretch>
          </p:blipFill>
          <p:spPr>
            <a:xfrm>
              <a:off x="5140956" y="1394708"/>
              <a:ext cx="895350" cy="323850"/>
            </a:xfrm>
            <a:prstGeom prst="rect">
              <a:avLst/>
            </a:prstGeom>
          </p:spPr>
        </p:pic>
      </p:grpSp>
      <p:sp>
        <p:nvSpPr>
          <p:cNvPr id="3" name="灯片编号占位符 2"/>
          <p:cNvSpPr>
            <a:spLocks noGrp="1"/>
          </p:cNvSpPr>
          <p:nvPr>
            <p:ph type="sldNum" sz="quarter" idx="12"/>
          </p:nvPr>
        </p:nvSpPr>
        <p:spPr/>
        <p:txBody>
          <a:bodyPr/>
          <a:lstStyle/>
          <a:p>
            <a:fld id="{929874C7-10E7-490D-B9F0-6C8187C22D83}" type="slidenum">
              <a:rPr lang="en-US" smtClean="0"/>
              <a:t>12</a:t>
            </a:fld>
            <a:endParaRPr lang="en-US"/>
          </a:p>
        </p:txBody>
      </p:sp>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1370" y="1193500"/>
            <a:ext cx="894053" cy="2230570"/>
          </a:xfrm>
          <a:prstGeom prst="rect">
            <a:avLst/>
          </a:prstGeom>
        </p:spPr>
      </p:pic>
      <p:pic>
        <p:nvPicPr>
          <p:cNvPr id="33" name="图片 32"/>
          <p:cNvPicPr>
            <a:picLocks noChangeAspect="1"/>
          </p:cNvPicPr>
          <p:nvPr/>
        </p:nvPicPr>
        <p:blipFill>
          <a:blip r:embed="rId10"/>
          <a:stretch>
            <a:fillRect/>
          </a:stretch>
        </p:blipFill>
        <p:spPr>
          <a:xfrm>
            <a:off x="1213164" y="3424070"/>
            <a:ext cx="2769590" cy="699686"/>
          </a:xfrm>
          <a:prstGeom prst="rect">
            <a:avLst/>
          </a:prstGeom>
        </p:spPr>
      </p:pic>
      <p:grpSp>
        <p:nvGrpSpPr>
          <p:cNvPr id="43" name="组合 42"/>
          <p:cNvGrpSpPr/>
          <p:nvPr/>
        </p:nvGrpSpPr>
        <p:grpSpPr>
          <a:xfrm>
            <a:off x="1071420" y="2670691"/>
            <a:ext cx="3901948" cy="738142"/>
            <a:chOff x="1212154" y="3287208"/>
            <a:chExt cx="4833677" cy="914400"/>
          </a:xfrm>
        </p:grpSpPr>
        <p:pic>
          <p:nvPicPr>
            <p:cNvPr id="16" name="图片 15"/>
            <p:cNvPicPr>
              <a:picLocks noChangeAspect="1"/>
            </p:cNvPicPr>
            <p:nvPr/>
          </p:nvPicPr>
          <p:blipFill>
            <a:blip r:embed="rId11"/>
            <a:stretch>
              <a:fillRect/>
            </a:stretch>
          </p:blipFill>
          <p:spPr>
            <a:xfrm>
              <a:off x="1212154" y="3287208"/>
              <a:ext cx="4105275" cy="914400"/>
            </a:xfrm>
            <a:prstGeom prst="rect">
              <a:avLst/>
            </a:prstGeom>
          </p:spPr>
        </p:pic>
        <p:pic>
          <p:nvPicPr>
            <p:cNvPr id="39" name="图片 38"/>
            <p:cNvPicPr>
              <a:picLocks noChangeAspect="1"/>
            </p:cNvPicPr>
            <p:nvPr/>
          </p:nvPicPr>
          <p:blipFill>
            <a:blip r:embed="rId12"/>
            <a:stretch>
              <a:fillRect/>
            </a:stretch>
          </p:blipFill>
          <p:spPr>
            <a:xfrm>
              <a:off x="5140956" y="3547895"/>
              <a:ext cx="904875" cy="342900"/>
            </a:xfrm>
            <a:prstGeom prst="rect">
              <a:avLst/>
            </a:prstGeom>
          </p:spPr>
        </p:pic>
      </p:grpSp>
      <p:cxnSp>
        <p:nvCxnSpPr>
          <p:cNvPr id="20" name="直接箭头连接符 19"/>
          <p:cNvCxnSpPr/>
          <p:nvPr/>
        </p:nvCxnSpPr>
        <p:spPr>
          <a:xfrm>
            <a:off x="2862533" y="4123756"/>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pic>
        <p:nvPicPr>
          <p:cNvPr id="21" name="图片 20"/>
          <p:cNvPicPr>
            <a:picLocks noChangeAspect="1"/>
          </p:cNvPicPr>
          <p:nvPr/>
        </p:nvPicPr>
        <p:blipFill>
          <a:blip r:embed="rId13"/>
          <a:stretch>
            <a:fillRect/>
          </a:stretch>
        </p:blipFill>
        <p:spPr>
          <a:xfrm>
            <a:off x="2014774" y="4513731"/>
            <a:ext cx="1695517" cy="462414"/>
          </a:xfrm>
          <a:prstGeom prst="rect">
            <a:avLst/>
          </a:prstGeom>
        </p:spPr>
      </p:pic>
      <p:sp>
        <p:nvSpPr>
          <p:cNvPr id="18" name="文本框 17"/>
          <p:cNvSpPr txBox="1"/>
          <p:nvPr/>
        </p:nvSpPr>
        <p:spPr>
          <a:xfrm>
            <a:off x="5005583" y="908882"/>
            <a:ext cx="3993337" cy="400110"/>
          </a:xfrm>
          <a:prstGeom prst="rect">
            <a:avLst/>
          </a:prstGeom>
          <a:noFill/>
        </p:spPr>
        <p:txBody>
          <a:bodyPr wrap="none" rtlCol="0">
            <a:spAutoFit/>
          </a:bodyPr>
          <a:lstStyle/>
          <a:p>
            <a:r>
              <a:rPr lang="en-US" sz="2000" dirty="0" smtClean="0">
                <a:solidFill>
                  <a:srgbClr val="C00000"/>
                </a:solidFill>
              </a:rPr>
              <a:t>Consider intercoupling over </a:t>
            </a:r>
            <a:r>
              <a:rPr lang="en-US" sz="2000" i="1" dirty="0" smtClean="0">
                <a:solidFill>
                  <a:srgbClr val="C00000"/>
                </a:solidFill>
              </a:rPr>
              <a:t>p</a:t>
            </a:r>
            <a:r>
              <a:rPr lang="en-US" sz="2000" dirty="0">
                <a:solidFill>
                  <a:srgbClr val="C00000"/>
                </a:solidFill>
              </a:rPr>
              <a:t> </a:t>
            </a:r>
            <a:r>
              <a:rPr lang="en-US" sz="2000" dirty="0" smtClean="0">
                <a:solidFill>
                  <a:srgbClr val="C00000"/>
                </a:solidFill>
              </a:rPr>
              <a:t>steps:</a:t>
            </a:r>
          </a:p>
        </p:txBody>
      </p:sp>
      <p:cxnSp>
        <p:nvCxnSpPr>
          <p:cNvPr id="5" name="直接连接符 4"/>
          <p:cNvCxnSpPr/>
          <p:nvPr/>
        </p:nvCxnSpPr>
        <p:spPr>
          <a:xfrm>
            <a:off x="5076048" y="1387870"/>
            <a:ext cx="0" cy="2662485"/>
          </a:xfrm>
          <a:prstGeom prst="line">
            <a:avLst/>
          </a:prstGeom>
          <a:ln>
            <a:prstDash val="sysDash"/>
          </a:ln>
        </p:spPr>
        <p:style>
          <a:lnRef idx="3">
            <a:schemeClr val="accent6"/>
          </a:lnRef>
          <a:fillRef idx="0">
            <a:schemeClr val="accent6"/>
          </a:fillRef>
          <a:effectRef idx="2">
            <a:schemeClr val="accent6"/>
          </a:effectRef>
          <a:fontRef idx="minor">
            <a:schemeClr val="tx1"/>
          </a:fontRef>
        </p:style>
      </p:cxnSp>
      <p:pic>
        <p:nvPicPr>
          <p:cNvPr id="23" name="图片 22"/>
          <p:cNvPicPr>
            <a:picLocks noChangeAspect="1"/>
          </p:cNvPicPr>
          <p:nvPr/>
        </p:nvPicPr>
        <p:blipFill>
          <a:blip r:embed="rId14"/>
          <a:stretch>
            <a:fillRect/>
          </a:stretch>
        </p:blipFill>
        <p:spPr>
          <a:xfrm>
            <a:off x="5710321" y="4429925"/>
            <a:ext cx="2607114" cy="458730"/>
          </a:xfrm>
          <a:prstGeom prst="rect">
            <a:avLst/>
          </a:prstGeom>
        </p:spPr>
      </p:pic>
      <p:grpSp>
        <p:nvGrpSpPr>
          <p:cNvPr id="62" name="组合 61"/>
          <p:cNvGrpSpPr/>
          <p:nvPr/>
        </p:nvGrpSpPr>
        <p:grpSpPr>
          <a:xfrm>
            <a:off x="6564491" y="1764498"/>
            <a:ext cx="794622" cy="1500918"/>
            <a:chOff x="6758241" y="1817764"/>
            <a:chExt cx="1017540" cy="1763799"/>
          </a:xfrm>
        </p:grpSpPr>
        <p:sp>
          <p:nvSpPr>
            <p:cNvPr id="46" name="矩形 45"/>
            <p:cNvSpPr/>
            <p:nvPr/>
          </p:nvSpPr>
          <p:spPr>
            <a:xfrm>
              <a:off x="6780288" y="1832566"/>
              <a:ext cx="995493" cy="1748997"/>
            </a:xfrm>
            <a:prstGeom prst="rect">
              <a:avLst/>
            </a:prstGeom>
            <a:noFill/>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7" name="直接连接符 46"/>
            <p:cNvCxnSpPr/>
            <p:nvPr/>
          </p:nvCxnSpPr>
          <p:spPr>
            <a:xfrm>
              <a:off x="6798239" y="1832566"/>
              <a:ext cx="946969" cy="1748997"/>
            </a:xfrm>
            <a:prstGeom prst="line">
              <a:avLst/>
            </a:prstGeom>
            <a:ln w="28575">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接连接符 47"/>
            <p:cNvCxnSpPr>
              <a:endCxn id="46" idx="3"/>
            </p:cNvCxnSpPr>
            <p:nvPr/>
          </p:nvCxnSpPr>
          <p:spPr>
            <a:xfrm>
              <a:off x="6798239" y="1817764"/>
              <a:ext cx="977542" cy="889301"/>
            </a:xfrm>
            <a:prstGeom prst="line">
              <a:avLst/>
            </a:prstGeom>
            <a:ln w="28575">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9" name="直接连接符 48"/>
            <p:cNvCxnSpPr/>
            <p:nvPr/>
          </p:nvCxnSpPr>
          <p:spPr>
            <a:xfrm flipV="1">
              <a:off x="6758241" y="1817764"/>
              <a:ext cx="1017540" cy="1711070"/>
            </a:xfrm>
            <a:prstGeom prst="line">
              <a:avLst/>
            </a:prstGeom>
            <a:ln w="28575">
              <a:solidFill>
                <a:schemeClr val="accent5"/>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0" name="直接连接符 49"/>
            <p:cNvCxnSpPr>
              <a:endCxn id="46" idx="3"/>
            </p:cNvCxnSpPr>
            <p:nvPr/>
          </p:nvCxnSpPr>
          <p:spPr>
            <a:xfrm flipV="1">
              <a:off x="6758241" y="2707065"/>
              <a:ext cx="1017540" cy="857988"/>
            </a:xfrm>
            <a:prstGeom prst="line">
              <a:avLst/>
            </a:prstGeom>
            <a:ln w="28575">
              <a:solidFill>
                <a:schemeClr val="accent5"/>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1" name="直接连接符 50"/>
            <p:cNvCxnSpPr/>
            <p:nvPr/>
          </p:nvCxnSpPr>
          <p:spPr>
            <a:xfrm flipV="1">
              <a:off x="6769264" y="1832566"/>
              <a:ext cx="1006517" cy="892609"/>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2" name="直接连接符 51"/>
            <p:cNvCxnSpPr/>
            <p:nvPr/>
          </p:nvCxnSpPr>
          <p:spPr>
            <a:xfrm>
              <a:off x="6791311" y="2725176"/>
              <a:ext cx="984470" cy="839877"/>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3" name="直接连接符 52"/>
            <p:cNvCxnSpPr>
              <a:endCxn id="46" idx="3"/>
            </p:cNvCxnSpPr>
            <p:nvPr/>
          </p:nvCxnSpPr>
          <p:spPr>
            <a:xfrm>
              <a:off x="6758241" y="2676478"/>
              <a:ext cx="1017540" cy="30587"/>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grpSp>
      <p:cxnSp>
        <p:nvCxnSpPr>
          <p:cNvPr id="55" name="直接连接符 54"/>
          <p:cNvCxnSpPr/>
          <p:nvPr/>
        </p:nvCxnSpPr>
        <p:spPr>
          <a:xfrm flipV="1">
            <a:off x="6061140" y="1843959"/>
            <a:ext cx="412686" cy="159337"/>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042389" y="2489193"/>
            <a:ext cx="426160" cy="8555"/>
          </a:xfrm>
          <a:prstGeom prst="line">
            <a:avLst/>
          </a:prstGeom>
          <a:ln w="381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075893" y="2975474"/>
            <a:ext cx="440627" cy="209658"/>
          </a:xfrm>
          <a:prstGeom prst="line">
            <a:avLst/>
          </a:prstGeom>
          <a:ln w="381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0" name="图片 59"/>
          <p:cNvPicPr>
            <a:picLocks noChangeAspect="1"/>
          </p:cNvPicPr>
          <p:nvPr/>
        </p:nvPicPr>
        <p:blipFill>
          <a:blip r:embed="rId15"/>
          <a:stretch>
            <a:fillRect/>
          </a:stretch>
        </p:blipFill>
        <p:spPr>
          <a:xfrm>
            <a:off x="6404648" y="1261606"/>
            <a:ext cx="737833" cy="409096"/>
          </a:xfrm>
          <a:prstGeom prst="rect">
            <a:avLst/>
          </a:prstGeom>
        </p:spPr>
      </p:pic>
      <p:grpSp>
        <p:nvGrpSpPr>
          <p:cNvPr id="66" name="组合 65"/>
          <p:cNvGrpSpPr/>
          <p:nvPr/>
        </p:nvGrpSpPr>
        <p:grpSpPr>
          <a:xfrm>
            <a:off x="7574521" y="1690520"/>
            <a:ext cx="1370609" cy="1635442"/>
            <a:chOff x="2768302" y="2114249"/>
            <a:chExt cx="2445347" cy="2445604"/>
          </a:xfrm>
        </p:grpSpPr>
        <p:graphicFrame>
          <p:nvGraphicFramePr>
            <p:cNvPr id="67" name="对象 66"/>
            <p:cNvGraphicFramePr>
              <a:graphicFrameLocks noChangeAspect="1"/>
            </p:cNvGraphicFramePr>
            <p:nvPr>
              <p:extLst>
                <p:ext uri="{D42A27DB-BD31-4B8C-83A1-F6EECF244321}">
                  <p14:modId xmlns:p14="http://schemas.microsoft.com/office/powerpoint/2010/main" val="2692319836"/>
                </p:ext>
              </p:extLst>
            </p:nvPr>
          </p:nvGraphicFramePr>
          <p:xfrm>
            <a:off x="2809875" y="2114249"/>
            <a:ext cx="2362200" cy="457200"/>
          </p:xfrm>
          <a:graphic>
            <a:graphicData uri="http://schemas.openxmlformats.org/presentationml/2006/ole">
              <mc:AlternateContent xmlns:mc="http://schemas.openxmlformats.org/markup-compatibility/2006">
                <mc:Choice xmlns:v="urn:schemas-microsoft-com:vml" Requires="v">
                  <p:oleObj spid="_x0000_s92477" name="CorelDRAW" r:id="rId16" imgW="2362612" imgH="457906" progId="CorelDraw.Graphic.17">
                    <p:embed/>
                  </p:oleObj>
                </mc:Choice>
                <mc:Fallback>
                  <p:oleObj name="CorelDRAW" r:id="rId16" imgW="2362612" imgH="457906" progId="CorelDraw.Graphic.17">
                    <p:embed/>
                    <p:pic>
                      <p:nvPicPr>
                        <p:cNvPr id="0" name=""/>
                        <p:cNvPicPr/>
                        <p:nvPr/>
                      </p:nvPicPr>
                      <p:blipFill>
                        <a:blip r:embed="rId17"/>
                        <a:stretch>
                          <a:fillRect/>
                        </a:stretch>
                      </p:blipFill>
                      <p:spPr>
                        <a:xfrm>
                          <a:off x="2809875" y="2114249"/>
                          <a:ext cx="2362200" cy="457200"/>
                        </a:xfrm>
                        <a:prstGeom prst="rect">
                          <a:avLst/>
                        </a:prstGeom>
                      </p:spPr>
                    </p:pic>
                  </p:oleObj>
                </mc:Fallback>
              </mc:AlternateContent>
            </a:graphicData>
          </a:graphic>
        </p:graphicFrame>
        <p:graphicFrame>
          <p:nvGraphicFramePr>
            <p:cNvPr id="68" name="对象 67"/>
            <p:cNvGraphicFramePr>
              <a:graphicFrameLocks noChangeAspect="1"/>
            </p:cNvGraphicFramePr>
            <p:nvPr>
              <p:extLst>
                <p:ext uri="{D42A27DB-BD31-4B8C-83A1-F6EECF244321}">
                  <p14:modId xmlns:p14="http://schemas.microsoft.com/office/powerpoint/2010/main" val="4168722678"/>
                </p:ext>
              </p:extLst>
            </p:nvPr>
          </p:nvGraphicFramePr>
          <p:xfrm>
            <a:off x="2768302" y="2571449"/>
            <a:ext cx="2445347" cy="1000113"/>
          </p:xfrm>
          <a:graphic>
            <a:graphicData uri="http://schemas.openxmlformats.org/presentationml/2006/ole">
              <mc:AlternateContent xmlns:mc="http://schemas.openxmlformats.org/markup-compatibility/2006">
                <mc:Choice xmlns:v="urn:schemas-microsoft-com:vml" Requires="v">
                  <p:oleObj spid="_x0000_s92478" name="CorelDRAW" r:id="rId18" imgW="2520072" imgH="1274586" progId="CorelDraw.Graphic.17">
                    <p:embed/>
                  </p:oleObj>
                </mc:Choice>
                <mc:Fallback>
                  <p:oleObj name="CorelDRAW" r:id="rId18" imgW="2520072" imgH="1274586" progId="CorelDraw.Graphic.17">
                    <p:embed/>
                    <p:pic>
                      <p:nvPicPr>
                        <p:cNvPr id="0" name=""/>
                        <p:cNvPicPr/>
                        <p:nvPr/>
                      </p:nvPicPr>
                      <p:blipFill>
                        <a:blip r:embed="rId19"/>
                        <a:stretch>
                          <a:fillRect/>
                        </a:stretch>
                      </p:blipFill>
                      <p:spPr>
                        <a:xfrm>
                          <a:off x="2768302" y="2571449"/>
                          <a:ext cx="2445347" cy="1000113"/>
                        </a:xfrm>
                        <a:prstGeom prst="rect">
                          <a:avLst/>
                        </a:prstGeom>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3763550376"/>
                </p:ext>
              </p:extLst>
            </p:nvPr>
          </p:nvGraphicFramePr>
          <p:xfrm>
            <a:off x="2809874" y="3513690"/>
            <a:ext cx="2362199" cy="1046163"/>
          </p:xfrm>
          <a:graphic>
            <a:graphicData uri="http://schemas.openxmlformats.org/presentationml/2006/ole">
              <mc:AlternateContent xmlns:mc="http://schemas.openxmlformats.org/markup-compatibility/2006">
                <mc:Choice xmlns:v="urn:schemas-microsoft-com:vml" Requires="v">
                  <p:oleObj spid="_x0000_s92479" name="CorelDRAW" r:id="rId20" imgW="2802512" imgH="1046692" progId="CorelDraw.Graphic.17">
                    <p:embed/>
                  </p:oleObj>
                </mc:Choice>
                <mc:Fallback>
                  <p:oleObj name="CorelDRAW" r:id="rId20" imgW="2802512" imgH="1046692" progId="CorelDraw.Graphic.17">
                    <p:embed/>
                    <p:pic>
                      <p:nvPicPr>
                        <p:cNvPr id="0" name=""/>
                        <p:cNvPicPr/>
                        <p:nvPr/>
                      </p:nvPicPr>
                      <p:blipFill>
                        <a:blip r:embed="rId21"/>
                        <a:stretch>
                          <a:fillRect/>
                        </a:stretch>
                      </p:blipFill>
                      <p:spPr>
                        <a:xfrm>
                          <a:off x="2809874" y="3513690"/>
                          <a:ext cx="2362199" cy="1046163"/>
                        </a:xfrm>
                        <a:prstGeom prst="rect">
                          <a:avLst/>
                        </a:prstGeom>
                      </p:spPr>
                    </p:pic>
                  </p:oleObj>
                </mc:Fallback>
              </mc:AlternateContent>
            </a:graphicData>
          </a:graphic>
        </p:graphicFrame>
      </p:grpSp>
      <p:pic>
        <p:nvPicPr>
          <p:cNvPr id="70" name="图片 69"/>
          <p:cNvPicPr>
            <a:picLocks noChangeAspect="1"/>
          </p:cNvPicPr>
          <p:nvPr/>
        </p:nvPicPr>
        <p:blipFill>
          <a:blip r:embed="rId22"/>
          <a:stretch>
            <a:fillRect/>
          </a:stretch>
        </p:blipFill>
        <p:spPr>
          <a:xfrm>
            <a:off x="5256483" y="3406665"/>
            <a:ext cx="3803481" cy="256193"/>
          </a:xfrm>
          <a:prstGeom prst="rect">
            <a:avLst/>
          </a:prstGeom>
        </p:spPr>
      </p:pic>
      <p:pic>
        <p:nvPicPr>
          <p:cNvPr id="71" name="图片 70"/>
          <p:cNvPicPr>
            <a:picLocks noChangeAspect="1"/>
          </p:cNvPicPr>
          <p:nvPr/>
        </p:nvPicPr>
        <p:blipFill>
          <a:blip r:embed="rId23"/>
          <a:stretch>
            <a:fillRect/>
          </a:stretch>
        </p:blipFill>
        <p:spPr>
          <a:xfrm>
            <a:off x="6305583" y="3806444"/>
            <a:ext cx="1850192" cy="376646"/>
          </a:xfrm>
          <a:prstGeom prst="rect">
            <a:avLst/>
          </a:prstGeom>
        </p:spPr>
      </p:pic>
      <p:cxnSp>
        <p:nvCxnSpPr>
          <p:cNvPr id="72" name="直接箭头连接符 71"/>
          <p:cNvCxnSpPr/>
          <p:nvPr/>
        </p:nvCxnSpPr>
        <p:spPr>
          <a:xfrm>
            <a:off x="7230679" y="4123756"/>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44" name="文本框 33"/>
          <p:cNvSpPr txBox="1"/>
          <p:nvPr/>
        </p:nvSpPr>
        <p:spPr>
          <a:xfrm>
            <a:off x="1306593" y="4837817"/>
            <a:ext cx="3165097" cy="461665"/>
          </a:xfrm>
          <a:prstGeom prst="rect">
            <a:avLst/>
          </a:prstGeom>
          <a:noFill/>
        </p:spPr>
        <p:txBody>
          <a:bodyPr wrap="none" rtlCol="0">
            <a:spAutoFit/>
          </a:bodyPr>
          <a:lstStyle/>
          <a:p>
            <a:r>
              <a:rPr lang="en-US" altLang="zh-CN" sz="2400" dirty="0" smtClean="0">
                <a:solidFill>
                  <a:schemeClr val="accent5"/>
                </a:solidFill>
              </a:rPr>
              <a:t>Temporal</a:t>
            </a:r>
            <a:r>
              <a:rPr lang="zh-CN" altLang="en-US" sz="2400" dirty="0" smtClean="0">
                <a:solidFill>
                  <a:schemeClr val="accent5"/>
                </a:solidFill>
              </a:rPr>
              <a:t> </a:t>
            </a:r>
            <a:r>
              <a:rPr lang="en-US" altLang="zh-CN" sz="2400" dirty="0" smtClean="0">
                <a:solidFill>
                  <a:schemeClr val="accent5"/>
                </a:solidFill>
              </a:rPr>
              <a:t>dependencies</a:t>
            </a:r>
            <a:endParaRPr lang="en-US" sz="2400" dirty="0">
              <a:solidFill>
                <a:schemeClr val="accent5"/>
              </a:solidFill>
            </a:endParaRPr>
          </a:p>
        </p:txBody>
      </p:sp>
      <p:sp>
        <p:nvSpPr>
          <p:cNvPr id="45" name="文本框 33"/>
          <p:cNvSpPr txBox="1"/>
          <p:nvPr/>
        </p:nvSpPr>
        <p:spPr>
          <a:xfrm>
            <a:off x="5575210" y="4819133"/>
            <a:ext cx="2838085" cy="461665"/>
          </a:xfrm>
          <a:prstGeom prst="rect">
            <a:avLst/>
          </a:prstGeom>
          <a:noFill/>
        </p:spPr>
        <p:txBody>
          <a:bodyPr wrap="none" rtlCol="0">
            <a:spAutoFit/>
          </a:bodyPr>
          <a:lstStyle/>
          <a:p>
            <a:r>
              <a:rPr lang="en-US" altLang="zh-CN" sz="2400" dirty="0" smtClean="0">
                <a:solidFill>
                  <a:schemeClr val="accent5"/>
                </a:solidFill>
              </a:rPr>
              <a:t>Spatial</a:t>
            </a:r>
            <a:r>
              <a:rPr lang="zh-CN" altLang="en-US" sz="2400" dirty="0" smtClean="0">
                <a:solidFill>
                  <a:schemeClr val="accent5"/>
                </a:solidFill>
              </a:rPr>
              <a:t> </a:t>
            </a:r>
            <a:r>
              <a:rPr lang="en-US" altLang="zh-CN" sz="2400" dirty="0" smtClean="0">
                <a:solidFill>
                  <a:schemeClr val="accent5"/>
                </a:solidFill>
              </a:rPr>
              <a:t>dependencies</a:t>
            </a:r>
            <a:endParaRPr lang="en-US" sz="2400" dirty="0">
              <a:solidFill>
                <a:schemeClr val="accent5"/>
              </a:solidFill>
            </a:endParaRPr>
          </a:p>
        </p:txBody>
      </p:sp>
      <p:sp>
        <p:nvSpPr>
          <p:cNvPr id="54" name="标题 3"/>
          <p:cNvSpPr>
            <a:spLocks noGrp="1"/>
          </p:cNvSpPr>
          <p:nvPr>
            <p:ph type="title"/>
          </p:nvPr>
        </p:nvSpPr>
        <p:spPr>
          <a:xfrm>
            <a:off x="0" y="76200"/>
            <a:ext cx="9144000" cy="685800"/>
          </a:xfrm>
        </p:spPr>
        <p:txBody>
          <a:bodyPr/>
          <a:lstStyle/>
          <a:p>
            <a:r>
              <a:rPr lang="en-US" altLang="zh-CN" dirty="0" smtClean="0"/>
              <a:t>Compact </a:t>
            </a:r>
            <a:r>
              <a:rPr lang="en-US" altLang="zh-CN" dirty="0" err="1" smtClean="0"/>
              <a:t>Spatio</a:t>
            </a:r>
            <a:r>
              <a:rPr lang="en-US" altLang="zh-CN" dirty="0" smtClean="0"/>
              <a:t>-Temporal</a:t>
            </a:r>
            <a:r>
              <a:rPr lang="zh-CN" altLang="en-US" dirty="0" smtClean="0"/>
              <a:t> </a:t>
            </a:r>
            <a:r>
              <a:rPr lang="en-US" altLang="zh-CN" dirty="0" smtClean="0"/>
              <a:t>Fractal</a:t>
            </a:r>
            <a:r>
              <a:rPr lang="zh-CN" altLang="en-US" dirty="0" smtClean="0"/>
              <a:t> </a:t>
            </a:r>
            <a:r>
              <a:rPr lang="en-US" altLang="zh-CN" dirty="0" smtClean="0"/>
              <a:t>Model</a:t>
            </a:r>
            <a:endParaRPr lang="en-US" dirty="0"/>
          </a:p>
        </p:txBody>
      </p:sp>
      <p:sp>
        <p:nvSpPr>
          <p:cNvPr id="56" name="TextBox 55"/>
          <p:cNvSpPr txBox="1"/>
          <p:nvPr/>
        </p:nvSpPr>
        <p:spPr>
          <a:xfrm>
            <a:off x="-12278" y="6462741"/>
            <a:ext cx="4276804" cy="400110"/>
          </a:xfrm>
          <a:prstGeom prst="rect">
            <a:avLst/>
          </a:prstGeom>
          <a:noFill/>
        </p:spPr>
        <p:txBody>
          <a:bodyPr wrap="square" rtlCol="0">
            <a:spAutoFit/>
          </a:bodyPr>
          <a:lstStyle/>
          <a:p>
            <a:r>
              <a:rPr lang="en-US" sz="1000" dirty="0" err="1" smtClean="0">
                <a:latin typeface="Arial Narrow"/>
                <a:cs typeface="Arial Narrow"/>
              </a:rPr>
              <a:t>Yuankun</a:t>
            </a:r>
            <a:r>
              <a:rPr lang="en-US" sz="1000" dirty="0" smtClean="0">
                <a:latin typeface="Arial Narrow"/>
                <a:cs typeface="Arial Narrow"/>
              </a:rPr>
              <a:t> </a:t>
            </a:r>
            <a:r>
              <a:rPr lang="en-US" sz="1000" dirty="0" err="1" smtClean="0">
                <a:latin typeface="Arial Narrow"/>
                <a:cs typeface="Arial Narrow"/>
              </a:rPr>
              <a:t>Xue</a:t>
            </a:r>
            <a:r>
              <a:rPr lang="en-US" sz="1000" dirty="0" smtClean="0">
                <a:latin typeface="Arial Narrow"/>
                <a:cs typeface="Arial Narrow"/>
              </a:rPr>
              <a:t>, Saul Rodriguez, and Paul Bogdan</a:t>
            </a:r>
            <a:r>
              <a:rPr lang="en-US" sz="1000" dirty="0">
                <a:latin typeface="Arial Narrow"/>
                <a:cs typeface="Arial Narrow"/>
              </a:rPr>
              <a:t>, A </a:t>
            </a:r>
            <a:r>
              <a:rPr lang="en-US" sz="1000" dirty="0" err="1">
                <a:latin typeface="Arial Narrow"/>
                <a:cs typeface="Arial Narrow"/>
              </a:rPr>
              <a:t>spatio</a:t>
            </a:r>
            <a:r>
              <a:rPr lang="en-US" sz="1000" dirty="0">
                <a:latin typeface="Arial Narrow"/>
                <a:cs typeface="Arial Narrow"/>
              </a:rPr>
              <a:t>-temporal fractal model for a CPS approach to brain-machine-body </a:t>
            </a:r>
            <a:r>
              <a:rPr lang="en-US" sz="1000" dirty="0" smtClean="0">
                <a:latin typeface="Arial Narrow"/>
                <a:cs typeface="Arial Narrow"/>
              </a:rPr>
              <a:t>interfaces, DATE 2016 </a:t>
            </a:r>
            <a:endParaRPr lang="en-US" sz="1000" dirty="0">
              <a:latin typeface="Arial Narrow"/>
              <a:cs typeface="Arial Narrow"/>
            </a:endParaRPr>
          </a:p>
        </p:txBody>
      </p:sp>
    </p:spTree>
    <p:extLst>
      <p:ext uri="{BB962C8B-B14F-4D97-AF65-F5344CB8AC3E}">
        <p14:creationId xmlns:p14="http://schemas.microsoft.com/office/powerpoint/2010/main" val="18203538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3"/>
          <a:stretch>
            <a:fillRect/>
          </a:stretch>
        </p:blipFill>
        <p:spPr>
          <a:xfrm>
            <a:off x="2490727" y="4511958"/>
            <a:ext cx="4086225" cy="523875"/>
          </a:xfrm>
          <a:prstGeom prst="rect">
            <a:avLst/>
          </a:prstGeom>
        </p:spPr>
      </p:pic>
      <p:pic>
        <p:nvPicPr>
          <p:cNvPr id="6" name="图片 5"/>
          <p:cNvPicPr>
            <a:picLocks noChangeAspect="1"/>
          </p:cNvPicPr>
          <p:nvPr/>
        </p:nvPicPr>
        <p:blipFill>
          <a:blip r:embed="rId4"/>
          <a:stretch>
            <a:fillRect/>
          </a:stretch>
        </p:blipFill>
        <p:spPr>
          <a:xfrm>
            <a:off x="5187254" y="1638461"/>
            <a:ext cx="752038" cy="977649"/>
          </a:xfrm>
          <a:prstGeom prst="rect">
            <a:avLst/>
          </a:prstGeom>
        </p:spPr>
      </p:pic>
      <p:grpSp>
        <p:nvGrpSpPr>
          <p:cNvPr id="42" name="组合 41"/>
          <p:cNvGrpSpPr/>
          <p:nvPr/>
        </p:nvGrpSpPr>
        <p:grpSpPr>
          <a:xfrm>
            <a:off x="915007" y="1660327"/>
            <a:ext cx="3915483" cy="815032"/>
            <a:chOff x="1162310" y="2413110"/>
            <a:chExt cx="4850444" cy="1009650"/>
          </a:xfrm>
        </p:grpSpPr>
        <p:pic>
          <p:nvPicPr>
            <p:cNvPr id="15" name="图片 14"/>
            <p:cNvPicPr>
              <a:picLocks noChangeAspect="1"/>
            </p:cNvPicPr>
            <p:nvPr/>
          </p:nvPicPr>
          <p:blipFill>
            <a:blip r:embed="rId5"/>
            <a:stretch>
              <a:fillRect/>
            </a:stretch>
          </p:blipFill>
          <p:spPr>
            <a:xfrm>
              <a:off x="1162310" y="2413110"/>
              <a:ext cx="4029075" cy="1009650"/>
            </a:xfrm>
            <a:prstGeom prst="rect">
              <a:avLst/>
            </a:prstGeom>
          </p:spPr>
        </p:pic>
        <p:pic>
          <p:nvPicPr>
            <p:cNvPr id="37" name="图片 36"/>
            <p:cNvPicPr>
              <a:picLocks noChangeAspect="1"/>
            </p:cNvPicPr>
            <p:nvPr/>
          </p:nvPicPr>
          <p:blipFill>
            <a:blip r:embed="rId6"/>
            <a:stretch>
              <a:fillRect/>
            </a:stretch>
          </p:blipFill>
          <p:spPr>
            <a:xfrm>
              <a:off x="5060254" y="2700664"/>
              <a:ext cx="952500" cy="285750"/>
            </a:xfrm>
            <a:prstGeom prst="rect">
              <a:avLst/>
            </a:prstGeom>
          </p:spPr>
        </p:pic>
      </p:grpSp>
      <p:grpSp>
        <p:nvGrpSpPr>
          <p:cNvPr id="41" name="组合 40"/>
          <p:cNvGrpSpPr/>
          <p:nvPr/>
        </p:nvGrpSpPr>
        <p:grpSpPr>
          <a:xfrm>
            <a:off x="915007" y="965695"/>
            <a:ext cx="3757649" cy="745510"/>
            <a:chOff x="1381385" y="1144896"/>
            <a:chExt cx="4654921" cy="923527"/>
          </a:xfrm>
        </p:grpSpPr>
        <p:pic>
          <p:nvPicPr>
            <p:cNvPr id="12" name="图片 11"/>
            <p:cNvPicPr>
              <a:picLocks noChangeAspect="1"/>
            </p:cNvPicPr>
            <p:nvPr/>
          </p:nvPicPr>
          <p:blipFill>
            <a:blip r:embed="rId7"/>
            <a:stretch>
              <a:fillRect/>
            </a:stretch>
          </p:blipFill>
          <p:spPr>
            <a:xfrm>
              <a:off x="1381385" y="1144896"/>
              <a:ext cx="3886200" cy="923527"/>
            </a:xfrm>
            <a:prstGeom prst="rect">
              <a:avLst/>
            </a:prstGeom>
          </p:spPr>
        </p:pic>
        <p:pic>
          <p:nvPicPr>
            <p:cNvPr id="38" name="图片 37"/>
            <p:cNvPicPr>
              <a:picLocks noChangeAspect="1"/>
            </p:cNvPicPr>
            <p:nvPr/>
          </p:nvPicPr>
          <p:blipFill>
            <a:blip r:embed="rId8"/>
            <a:stretch>
              <a:fillRect/>
            </a:stretch>
          </p:blipFill>
          <p:spPr>
            <a:xfrm>
              <a:off x="5140956" y="1394708"/>
              <a:ext cx="895350" cy="323850"/>
            </a:xfrm>
            <a:prstGeom prst="rect">
              <a:avLst/>
            </a:prstGeom>
          </p:spPr>
        </p:pic>
      </p:grpSp>
      <p:sp>
        <p:nvSpPr>
          <p:cNvPr id="3" name="灯片编号占位符 2"/>
          <p:cNvSpPr>
            <a:spLocks noGrp="1"/>
          </p:cNvSpPr>
          <p:nvPr>
            <p:ph type="sldNum" sz="quarter" idx="12"/>
          </p:nvPr>
        </p:nvSpPr>
        <p:spPr/>
        <p:txBody>
          <a:bodyPr/>
          <a:lstStyle/>
          <a:p>
            <a:fld id="{929874C7-10E7-490D-B9F0-6C8187C22D83}" type="slidenum">
              <a:rPr lang="en-US" smtClean="0"/>
              <a:t>13</a:t>
            </a:fld>
            <a:endParaRPr lang="en-US" dirty="0"/>
          </a:p>
        </p:txBody>
      </p:sp>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954" y="1019716"/>
            <a:ext cx="894053" cy="2230570"/>
          </a:xfrm>
          <a:prstGeom prst="rect">
            <a:avLst/>
          </a:prstGeom>
        </p:spPr>
      </p:pic>
      <p:grpSp>
        <p:nvGrpSpPr>
          <p:cNvPr id="43" name="组合 42"/>
          <p:cNvGrpSpPr/>
          <p:nvPr/>
        </p:nvGrpSpPr>
        <p:grpSpPr>
          <a:xfrm>
            <a:off x="911004" y="2389963"/>
            <a:ext cx="3901948" cy="738142"/>
            <a:chOff x="1212154" y="3287208"/>
            <a:chExt cx="4833677" cy="914400"/>
          </a:xfrm>
        </p:grpSpPr>
        <p:pic>
          <p:nvPicPr>
            <p:cNvPr id="16" name="图片 15"/>
            <p:cNvPicPr>
              <a:picLocks noChangeAspect="1"/>
            </p:cNvPicPr>
            <p:nvPr/>
          </p:nvPicPr>
          <p:blipFill>
            <a:blip r:embed="rId10"/>
            <a:stretch>
              <a:fillRect/>
            </a:stretch>
          </p:blipFill>
          <p:spPr>
            <a:xfrm>
              <a:off x="1212154" y="3287208"/>
              <a:ext cx="4105275" cy="914400"/>
            </a:xfrm>
            <a:prstGeom prst="rect">
              <a:avLst/>
            </a:prstGeom>
          </p:spPr>
        </p:pic>
        <p:pic>
          <p:nvPicPr>
            <p:cNvPr id="39" name="图片 38"/>
            <p:cNvPicPr>
              <a:picLocks noChangeAspect="1"/>
            </p:cNvPicPr>
            <p:nvPr/>
          </p:nvPicPr>
          <p:blipFill>
            <a:blip r:embed="rId11"/>
            <a:stretch>
              <a:fillRect/>
            </a:stretch>
          </p:blipFill>
          <p:spPr>
            <a:xfrm>
              <a:off x="5140956" y="3547895"/>
              <a:ext cx="904875" cy="342900"/>
            </a:xfrm>
            <a:prstGeom prst="rect">
              <a:avLst/>
            </a:prstGeom>
          </p:spPr>
        </p:pic>
      </p:grpSp>
      <p:cxnSp>
        <p:nvCxnSpPr>
          <p:cNvPr id="20" name="直接箭头连接符 19"/>
          <p:cNvCxnSpPr/>
          <p:nvPr/>
        </p:nvCxnSpPr>
        <p:spPr>
          <a:xfrm>
            <a:off x="2702117" y="3107788"/>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pic>
        <p:nvPicPr>
          <p:cNvPr id="21" name="图片 20"/>
          <p:cNvPicPr>
            <a:picLocks noChangeAspect="1"/>
          </p:cNvPicPr>
          <p:nvPr/>
        </p:nvPicPr>
        <p:blipFill>
          <a:blip r:embed="rId12"/>
          <a:stretch>
            <a:fillRect/>
          </a:stretch>
        </p:blipFill>
        <p:spPr>
          <a:xfrm>
            <a:off x="1854358" y="3497763"/>
            <a:ext cx="1695517" cy="462414"/>
          </a:xfrm>
          <a:prstGeom prst="rect">
            <a:avLst/>
          </a:prstGeom>
        </p:spPr>
      </p:pic>
      <p:cxnSp>
        <p:nvCxnSpPr>
          <p:cNvPr id="5" name="直接连接符 4"/>
          <p:cNvCxnSpPr/>
          <p:nvPr/>
        </p:nvCxnSpPr>
        <p:spPr>
          <a:xfrm>
            <a:off x="4954509" y="1019716"/>
            <a:ext cx="0" cy="2662485"/>
          </a:xfrm>
          <a:prstGeom prst="line">
            <a:avLst/>
          </a:prstGeom>
          <a:ln>
            <a:prstDash val="sysDash"/>
          </a:ln>
        </p:spPr>
        <p:style>
          <a:lnRef idx="3">
            <a:schemeClr val="accent6"/>
          </a:lnRef>
          <a:fillRef idx="0">
            <a:schemeClr val="accent6"/>
          </a:fillRef>
          <a:effectRef idx="2">
            <a:schemeClr val="accent6"/>
          </a:effectRef>
          <a:fontRef idx="minor">
            <a:schemeClr val="tx1"/>
          </a:fontRef>
        </p:style>
      </p:cxnSp>
      <p:pic>
        <p:nvPicPr>
          <p:cNvPr id="23" name="图片 22"/>
          <p:cNvPicPr>
            <a:picLocks noChangeAspect="1"/>
          </p:cNvPicPr>
          <p:nvPr/>
        </p:nvPicPr>
        <p:blipFill>
          <a:blip r:embed="rId13"/>
          <a:stretch>
            <a:fillRect/>
          </a:stretch>
        </p:blipFill>
        <p:spPr>
          <a:xfrm>
            <a:off x="5763793" y="3774893"/>
            <a:ext cx="2607114" cy="458730"/>
          </a:xfrm>
          <a:prstGeom prst="rect">
            <a:avLst/>
          </a:prstGeom>
        </p:spPr>
      </p:pic>
      <p:grpSp>
        <p:nvGrpSpPr>
          <p:cNvPr id="62" name="组合 61"/>
          <p:cNvGrpSpPr/>
          <p:nvPr/>
        </p:nvGrpSpPr>
        <p:grpSpPr>
          <a:xfrm>
            <a:off x="6417443" y="1376826"/>
            <a:ext cx="794622" cy="1500918"/>
            <a:chOff x="6758241" y="1817764"/>
            <a:chExt cx="1017540" cy="1763799"/>
          </a:xfrm>
        </p:grpSpPr>
        <p:sp>
          <p:nvSpPr>
            <p:cNvPr id="46" name="矩形 45"/>
            <p:cNvSpPr/>
            <p:nvPr/>
          </p:nvSpPr>
          <p:spPr>
            <a:xfrm>
              <a:off x="6780288" y="1832566"/>
              <a:ext cx="995493" cy="1748997"/>
            </a:xfrm>
            <a:prstGeom prst="rect">
              <a:avLst/>
            </a:prstGeom>
            <a:noFill/>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7" name="直接连接符 46"/>
            <p:cNvCxnSpPr/>
            <p:nvPr/>
          </p:nvCxnSpPr>
          <p:spPr>
            <a:xfrm>
              <a:off x="6798239" y="1832566"/>
              <a:ext cx="946969" cy="1748997"/>
            </a:xfrm>
            <a:prstGeom prst="line">
              <a:avLst/>
            </a:prstGeom>
            <a:ln w="28575">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接连接符 47"/>
            <p:cNvCxnSpPr>
              <a:endCxn id="46" idx="3"/>
            </p:cNvCxnSpPr>
            <p:nvPr/>
          </p:nvCxnSpPr>
          <p:spPr>
            <a:xfrm>
              <a:off x="6798239" y="1817764"/>
              <a:ext cx="977542" cy="889301"/>
            </a:xfrm>
            <a:prstGeom prst="line">
              <a:avLst/>
            </a:prstGeom>
            <a:ln w="28575">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9" name="直接连接符 48"/>
            <p:cNvCxnSpPr/>
            <p:nvPr/>
          </p:nvCxnSpPr>
          <p:spPr>
            <a:xfrm flipV="1">
              <a:off x="6758241" y="1817764"/>
              <a:ext cx="1017540" cy="1711070"/>
            </a:xfrm>
            <a:prstGeom prst="line">
              <a:avLst/>
            </a:prstGeom>
            <a:ln w="28575">
              <a:solidFill>
                <a:schemeClr val="accent5"/>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0" name="直接连接符 49"/>
            <p:cNvCxnSpPr>
              <a:endCxn id="46" idx="3"/>
            </p:cNvCxnSpPr>
            <p:nvPr/>
          </p:nvCxnSpPr>
          <p:spPr>
            <a:xfrm flipV="1">
              <a:off x="6758241" y="2707065"/>
              <a:ext cx="1017540" cy="857988"/>
            </a:xfrm>
            <a:prstGeom prst="line">
              <a:avLst/>
            </a:prstGeom>
            <a:ln w="28575">
              <a:solidFill>
                <a:schemeClr val="accent5"/>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1" name="直接连接符 50"/>
            <p:cNvCxnSpPr/>
            <p:nvPr/>
          </p:nvCxnSpPr>
          <p:spPr>
            <a:xfrm flipV="1">
              <a:off x="6769264" y="1832566"/>
              <a:ext cx="1006517" cy="892609"/>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2" name="直接连接符 51"/>
            <p:cNvCxnSpPr/>
            <p:nvPr/>
          </p:nvCxnSpPr>
          <p:spPr>
            <a:xfrm>
              <a:off x="6791311" y="2725176"/>
              <a:ext cx="984470" cy="839877"/>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3" name="直接连接符 52"/>
            <p:cNvCxnSpPr>
              <a:endCxn id="46" idx="3"/>
            </p:cNvCxnSpPr>
            <p:nvPr/>
          </p:nvCxnSpPr>
          <p:spPr>
            <a:xfrm>
              <a:off x="6758241" y="2676478"/>
              <a:ext cx="1017540" cy="30587"/>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grpSp>
      <p:cxnSp>
        <p:nvCxnSpPr>
          <p:cNvPr id="55" name="直接连接符 54"/>
          <p:cNvCxnSpPr/>
          <p:nvPr/>
        </p:nvCxnSpPr>
        <p:spPr>
          <a:xfrm flipV="1">
            <a:off x="5914092" y="1456287"/>
            <a:ext cx="412686" cy="159337"/>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895341" y="2101521"/>
            <a:ext cx="426160" cy="8555"/>
          </a:xfrm>
          <a:prstGeom prst="line">
            <a:avLst/>
          </a:prstGeom>
          <a:ln w="381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928845" y="2587802"/>
            <a:ext cx="440627" cy="209658"/>
          </a:xfrm>
          <a:prstGeom prst="line">
            <a:avLst/>
          </a:prstGeom>
          <a:ln w="381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0" name="图片 59"/>
          <p:cNvPicPr>
            <a:picLocks noChangeAspect="1"/>
          </p:cNvPicPr>
          <p:nvPr/>
        </p:nvPicPr>
        <p:blipFill>
          <a:blip r:embed="rId14"/>
          <a:stretch>
            <a:fillRect/>
          </a:stretch>
        </p:blipFill>
        <p:spPr>
          <a:xfrm>
            <a:off x="6257600" y="954142"/>
            <a:ext cx="737833" cy="409096"/>
          </a:xfrm>
          <a:prstGeom prst="rect">
            <a:avLst/>
          </a:prstGeom>
        </p:spPr>
      </p:pic>
      <p:grpSp>
        <p:nvGrpSpPr>
          <p:cNvPr id="66" name="组合 65"/>
          <p:cNvGrpSpPr/>
          <p:nvPr/>
        </p:nvGrpSpPr>
        <p:grpSpPr>
          <a:xfrm>
            <a:off x="7427473" y="1302848"/>
            <a:ext cx="1370609" cy="1635442"/>
            <a:chOff x="2768302" y="2114249"/>
            <a:chExt cx="2445347" cy="2445604"/>
          </a:xfrm>
        </p:grpSpPr>
        <p:graphicFrame>
          <p:nvGraphicFramePr>
            <p:cNvPr id="67" name="对象 66"/>
            <p:cNvGraphicFramePr>
              <a:graphicFrameLocks noChangeAspect="1"/>
            </p:cNvGraphicFramePr>
            <p:nvPr/>
          </p:nvGraphicFramePr>
          <p:xfrm>
            <a:off x="2809875" y="2114249"/>
            <a:ext cx="2362200" cy="457200"/>
          </p:xfrm>
          <a:graphic>
            <a:graphicData uri="http://schemas.openxmlformats.org/presentationml/2006/ole">
              <mc:AlternateContent xmlns:mc="http://schemas.openxmlformats.org/markup-compatibility/2006">
                <mc:Choice xmlns:v="urn:schemas-microsoft-com:vml" Requires="v">
                  <p:oleObj spid="_x0000_s93498" name="CorelDRAW" r:id="rId15" imgW="2362612" imgH="457906" progId="CorelDraw.Graphic.17">
                    <p:embed/>
                  </p:oleObj>
                </mc:Choice>
                <mc:Fallback>
                  <p:oleObj name="CorelDRAW" r:id="rId15" imgW="2362612" imgH="457906" progId="CorelDraw.Graphic.17">
                    <p:embed/>
                    <p:pic>
                      <p:nvPicPr>
                        <p:cNvPr id="0" name=""/>
                        <p:cNvPicPr/>
                        <p:nvPr/>
                      </p:nvPicPr>
                      <p:blipFill>
                        <a:blip r:embed="rId16"/>
                        <a:stretch>
                          <a:fillRect/>
                        </a:stretch>
                      </p:blipFill>
                      <p:spPr>
                        <a:xfrm>
                          <a:off x="2809875" y="2114249"/>
                          <a:ext cx="2362200" cy="457200"/>
                        </a:xfrm>
                        <a:prstGeom prst="rect">
                          <a:avLst/>
                        </a:prstGeom>
                      </p:spPr>
                    </p:pic>
                  </p:oleObj>
                </mc:Fallback>
              </mc:AlternateContent>
            </a:graphicData>
          </a:graphic>
        </p:graphicFrame>
        <p:graphicFrame>
          <p:nvGraphicFramePr>
            <p:cNvPr id="68" name="对象 67"/>
            <p:cNvGraphicFramePr>
              <a:graphicFrameLocks noChangeAspect="1"/>
            </p:cNvGraphicFramePr>
            <p:nvPr/>
          </p:nvGraphicFramePr>
          <p:xfrm>
            <a:off x="2768302" y="2571449"/>
            <a:ext cx="2445347" cy="1000113"/>
          </p:xfrm>
          <a:graphic>
            <a:graphicData uri="http://schemas.openxmlformats.org/presentationml/2006/ole">
              <mc:AlternateContent xmlns:mc="http://schemas.openxmlformats.org/markup-compatibility/2006">
                <mc:Choice xmlns:v="urn:schemas-microsoft-com:vml" Requires="v">
                  <p:oleObj spid="_x0000_s93499" name="CorelDRAW" r:id="rId17" imgW="2520072" imgH="1274586" progId="CorelDraw.Graphic.17">
                    <p:embed/>
                  </p:oleObj>
                </mc:Choice>
                <mc:Fallback>
                  <p:oleObj name="CorelDRAW" r:id="rId17" imgW="2520072" imgH="1274586" progId="CorelDraw.Graphic.17">
                    <p:embed/>
                    <p:pic>
                      <p:nvPicPr>
                        <p:cNvPr id="0" name=""/>
                        <p:cNvPicPr/>
                        <p:nvPr/>
                      </p:nvPicPr>
                      <p:blipFill>
                        <a:blip r:embed="rId18"/>
                        <a:stretch>
                          <a:fillRect/>
                        </a:stretch>
                      </p:blipFill>
                      <p:spPr>
                        <a:xfrm>
                          <a:off x="2768302" y="2571449"/>
                          <a:ext cx="2445347" cy="1000113"/>
                        </a:xfrm>
                        <a:prstGeom prst="rect">
                          <a:avLst/>
                        </a:prstGeom>
                      </p:spPr>
                    </p:pic>
                  </p:oleObj>
                </mc:Fallback>
              </mc:AlternateContent>
            </a:graphicData>
          </a:graphic>
        </p:graphicFrame>
        <p:graphicFrame>
          <p:nvGraphicFramePr>
            <p:cNvPr id="69" name="对象 68"/>
            <p:cNvGraphicFramePr>
              <a:graphicFrameLocks noChangeAspect="1"/>
            </p:cNvGraphicFramePr>
            <p:nvPr/>
          </p:nvGraphicFramePr>
          <p:xfrm>
            <a:off x="2809874" y="3513690"/>
            <a:ext cx="2362199" cy="1046163"/>
          </p:xfrm>
          <a:graphic>
            <a:graphicData uri="http://schemas.openxmlformats.org/presentationml/2006/ole">
              <mc:AlternateContent xmlns:mc="http://schemas.openxmlformats.org/markup-compatibility/2006">
                <mc:Choice xmlns:v="urn:schemas-microsoft-com:vml" Requires="v">
                  <p:oleObj spid="_x0000_s93500" name="CorelDRAW" r:id="rId19" imgW="2802512" imgH="1046692" progId="CorelDraw.Graphic.17">
                    <p:embed/>
                  </p:oleObj>
                </mc:Choice>
                <mc:Fallback>
                  <p:oleObj name="CorelDRAW" r:id="rId19" imgW="2802512" imgH="1046692" progId="CorelDraw.Graphic.17">
                    <p:embed/>
                    <p:pic>
                      <p:nvPicPr>
                        <p:cNvPr id="0" name=""/>
                        <p:cNvPicPr/>
                        <p:nvPr/>
                      </p:nvPicPr>
                      <p:blipFill>
                        <a:blip r:embed="rId20"/>
                        <a:stretch>
                          <a:fillRect/>
                        </a:stretch>
                      </p:blipFill>
                      <p:spPr>
                        <a:xfrm>
                          <a:off x="2809874" y="3513690"/>
                          <a:ext cx="2362199" cy="1046163"/>
                        </a:xfrm>
                        <a:prstGeom prst="rect">
                          <a:avLst/>
                        </a:prstGeom>
                      </p:spPr>
                    </p:pic>
                  </p:oleObj>
                </mc:Fallback>
              </mc:AlternateContent>
            </a:graphicData>
          </a:graphic>
        </p:graphicFrame>
      </p:grpSp>
      <p:pic>
        <p:nvPicPr>
          <p:cNvPr id="70" name="图片 69"/>
          <p:cNvPicPr>
            <a:picLocks noChangeAspect="1"/>
          </p:cNvPicPr>
          <p:nvPr/>
        </p:nvPicPr>
        <p:blipFill>
          <a:blip r:embed="rId21"/>
          <a:stretch>
            <a:fillRect/>
          </a:stretch>
        </p:blipFill>
        <p:spPr>
          <a:xfrm>
            <a:off x="5109435" y="3018993"/>
            <a:ext cx="3803481" cy="256193"/>
          </a:xfrm>
          <a:prstGeom prst="rect">
            <a:avLst/>
          </a:prstGeom>
        </p:spPr>
      </p:pic>
      <p:pic>
        <p:nvPicPr>
          <p:cNvPr id="71" name="图片 70"/>
          <p:cNvPicPr>
            <a:picLocks noChangeAspect="1"/>
          </p:cNvPicPr>
          <p:nvPr/>
        </p:nvPicPr>
        <p:blipFill>
          <a:blip r:embed="rId22"/>
          <a:stretch>
            <a:fillRect/>
          </a:stretch>
        </p:blipFill>
        <p:spPr>
          <a:xfrm>
            <a:off x="6158535" y="3311828"/>
            <a:ext cx="1850192" cy="376646"/>
          </a:xfrm>
          <a:prstGeom prst="rect">
            <a:avLst/>
          </a:prstGeom>
        </p:spPr>
      </p:pic>
      <p:cxnSp>
        <p:nvCxnSpPr>
          <p:cNvPr id="72" name="直接箭头连接符 71"/>
          <p:cNvCxnSpPr/>
          <p:nvPr/>
        </p:nvCxnSpPr>
        <p:spPr>
          <a:xfrm>
            <a:off x="6027526" y="3468715"/>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44" name="直接箭头连接符 43"/>
          <p:cNvCxnSpPr/>
          <p:nvPr/>
        </p:nvCxnSpPr>
        <p:spPr>
          <a:xfrm>
            <a:off x="4658919" y="4087640"/>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45" name="矩形 44"/>
          <p:cNvSpPr/>
          <p:nvPr/>
        </p:nvSpPr>
        <p:spPr>
          <a:xfrm>
            <a:off x="2414517" y="4559772"/>
            <a:ext cx="4345683" cy="41758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33"/>
          <p:cNvSpPr txBox="1"/>
          <p:nvPr/>
        </p:nvSpPr>
        <p:spPr>
          <a:xfrm>
            <a:off x="899956" y="3821849"/>
            <a:ext cx="3165097" cy="461665"/>
          </a:xfrm>
          <a:prstGeom prst="rect">
            <a:avLst/>
          </a:prstGeom>
          <a:noFill/>
        </p:spPr>
        <p:txBody>
          <a:bodyPr wrap="none" rtlCol="0">
            <a:spAutoFit/>
          </a:bodyPr>
          <a:lstStyle/>
          <a:p>
            <a:r>
              <a:rPr lang="en-US" altLang="zh-CN" sz="2400" dirty="0" smtClean="0">
                <a:solidFill>
                  <a:schemeClr val="accent5"/>
                </a:solidFill>
              </a:rPr>
              <a:t>Temporal</a:t>
            </a:r>
            <a:r>
              <a:rPr lang="zh-CN" altLang="en-US" sz="2400" dirty="0" smtClean="0">
                <a:solidFill>
                  <a:schemeClr val="accent5"/>
                </a:solidFill>
              </a:rPr>
              <a:t> </a:t>
            </a:r>
            <a:r>
              <a:rPr lang="en-US" altLang="zh-CN" sz="2400" dirty="0" smtClean="0">
                <a:solidFill>
                  <a:schemeClr val="accent5"/>
                </a:solidFill>
              </a:rPr>
              <a:t>dependencies</a:t>
            </a:r>
            <a:endParaRPr lang="en-US" sz="2400" dirty="0">
              <a:solidFill>
                <a:schemeClr val="accent5"/>
              </a:solidFill>
            </a:endParaRPr>
          </a:p>
        </p:txBody>
      </p:sp>
      <p:sp>
        <p:nvSpPr>
          <p:cNvPr id="58" name="文本框 33"/>
          <p:cNvSpPr txBox="1"/>
          <p:nvPr/>
        </p:nvSpPr>
        <p:spPr>
          <a:xfrm>
            <a:off x="5762374" y="4070509"/>
            <a:ext cx="2838085" cy="461665"/>
          </a:xfrm>
          <a:prstGeom prst="rect">
            <a:avLst/>
          </a:prstGeom>
          <a:noFill/>
        </p:spPr>
        <p:txBody>
          <a:bodyPr wrap="none" rtlCol="0">
            <a:spAutoFit/>
          </a:bodyPr>
          <a:lstStyle/>
          <a:p>
            <a:r>
              <a:rPr lang="en-US" altLang="zh-CN" sz="2400" dirty="0" smtClean="0">
                <a:solidFill>
                  <a:schemeClr val="accent5"/>
                </a:solidFill>
              </a:rPr>
              <a:t>Spatial</a:t>
            </a:r>
            <a:r>
              <a:rPr lang="zh-CN" altLang="en-US" sz="2400" dirty="0" smtClean="0">
                <a:solidFill>
                  <a:schemeClr val="accent5"/>
                </a:solidFill>
              </a:rPr>
              <a:t> </a:t>
            </a:r>
            <a:r>
              <a:rPr lang="en-US" altLang="zh-CN" sz="2400" dirty="0" smtClean="0">
                <a:solidFill>
                  <a:schemeClr val="accent5"/>
                </a:solidFill>
              </a:rPr>
              <a:t>dependencies</a:t>
            </a:r>
            <a:endParaRPr lang="en-US" sz="2400" dirty="0">
              <a:solidFill>
                <a:schemeClr val="accent5"/>
              </a:solidFill>
            </a:endParaRPr>
          </a:p>
        </p:txBody>
      </p:sp>
      <p:sp>
        <p:nvSpPr>
          <p:cNvPr id="61" name="标题 3"/>
          <p:cNvSpPr>
            <a:spLocks noGrp="1"/>
          </p:cNvSpPr>
          <p:nvPr>
            <p:ph type="title"/>
          </p:nvPr>
        </p:nvSpPr>
        <p:spPr>
          <a:xfrm>
            <a:off x="0" y="76200"/>
            <a:ext cx="9144000" cy="685800"/>
          </a:xfrm>
        </p:spPr>
        <p:txBody>
          <a:bodyPr/>
          <a:lstStyle/>
          <a:p>
            <a:r>
              <a:rPr lang="en-US" altLang="zh-CN" dirty="0" smtClean="0"/>
              <a:t>Compact </a:t>
            </a:r>
            <a:r>
              <a:rPr lang="en-US" altLang="zh-CN" dirty="0" err="1" smtClean="0"/>
              <a:t>Spatio</a:t>
            </a:r>
            <a:r>
              <a:rPr lang="en-US" altLang="zh-CN" dirty="0" smtClean="0"/>
              <a:t>-Temporal</a:t>
            </a:r>
            <a:r>
              <a:rPr lang="zh-CN" altLang="en-US" dirty="0" smtClean="0"/>
              <a:t> </a:t>
            </a:r>
            <a:r>
              <a:rPr lang="en-US" altLang="zh-CN" dirty="0" smtClean="0"/>
              <a:t>Fractal</a:t>
            </a:r>
            <a:r>
              <a:rPr lang="zh-CN" altLang="en-US" dirty="0" smtClean="0"/>
              <a:t> </a:t>
            </a:r>
            <a:r>
              <a:rPr lang="en-US" altLang="zh-CN" dirty="0" smtClean="0"/>
              <a:t>Model</a:t>
            </a:r>
            <a:endParaRPr lang="en-US" dirty="0"/>
          </a:p>
        </p:txBody>
      </p:sp>
      <p:sp>
        <p:nvSpPr>
          <p:cNvPr id="63" name="Content Placeholder 2"/>
          <p:cNvSpPr txBox="1">
            <a:spLocks/>
          </p:cNvSpPr>
          <p:nvPr/>
        </p:nvSpPr>
        <p:spPr bwMode="auto">
          <a:xfrm>
            <a:off x="0" y="5051096"/>
            <a:ext cx="9144000" cy="1860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85000"/>
              <a:buFont typeface="Wingdings" pitchFamily="2" charset="2"/>
              <a:buChar char="q"/>
              <a:defRPr sz="2800" b="1" kern="1200">
                <a:solidFill>
                  <a:schemeClr val="tx1"/>
                </a:solidFill>
                <a:latin typeface="Arial" pitchFamily="34" charset="0"/>
                <a:ea typeface="ＭＳ Ｐゴシック" charset="0"/>
                <a:cs typeface="Arial" pitchFamily="34" charset="0"/>
              </a:defRPr>
            </a:lvl1pPr>
            <a:lvl2pPr marL="742950" indent="-285750" algn="l" rtl="0" eaLnBrk="0" fontAlgn="base" hangingPunct="0">
              <a:spcBef>
                <a:spcPct val="20000"/>
              </a:spcBef>
              <a:spcAft>
                <a:spcPct val="0"/>
              </a:spcAft>
              <a:buClr>
                <a:srgbClr val="A50021"/>
              </a:buClr>
              <a:buSzPct val="77000"/>
              <a:buFont typeface="Wingdings" pitchFamily="2" charset="2"/>
              <a:buChar char="q"/>
              <a:defRPr sz="2400" kern="1200">
                <a:solidFill>
                  <a:schemeClr val="tx1"/>
                </a:solidFill>
                <a:latin typeface="Arial" pitchFamily="34" charset="0"/>
                <a:ea typeface="ＭＳ Ｐゴシック" charset="0"/>
                <a:cs typeface="Arial" pitchFamily="34" charset="0"/>
              </a:defRPr>
            </a:lvl2pPr>
            <a:lvl3pPr marL="1143000" indent="-228600" algn="l" rtl="0" eaLnBrk="0" fontAlgn="base" hangingPunct="0">
              <a:spcBef>
                <a:spcPct val="20000"/>
              </a:spcBef>
              <a:spcAft>
                <a:spcPct val="0"/>
              </a:spcAft>
              <a:buClr>
                <a:srgbClr val="A50021"/>
              </a:buClr>
              <a:buSzPct val="65000"/>
              <a:buFont typeface="Wingdings" pitchFamily="2" charset="2"/>
              <a:buChar char="q"/>
              <a:defRPr sz="2000" kern="1200">
                <a:solidFill>
                  <a:schemeClr val="tx1"/>
                </a:solidFill>
                <a:latin typeface="Arial" pitchFamily="34" charset="0"/>
                <a:ea typeface="ＭＳ Ｐゴシック" charset="0"/>
                <a:cs typeface="Arial" pitchFamily="34" charset="0"/>
              </a:defRPr>
            </a:lvl3pPr>
            <a:lvl4pPr marL="1600200" indent="-228600" algn="l" rtl="0" eaLnBrk="0" fontAlgn="base" hangingPunct="0">
              <a:spcBef>
                <a:spcPct val="20000"/>
              </a:spcBef>
              <a:spcAft>
                <a:spcPct val="0"/>
              </a:spcAft>
              <a:buClr>
                <a:srgbClr val="A50021"/>
              </a:buClr>
              <a:buFont typeface="Wingdings" pitchFamily="2" charset="2"/>
              <a:buChar char="§"/>
              <a:defRPr sz="1800" kern="1200">
                <a:solidFill>
                  <a:schemeClr val="tx1"/>
                </a:solidFill>
                <a:latin typeface="Arial" pitchFamily="34" charset="0"/>
                <a:ea typeface="ＭＳ Ｐゴシック" charset="0"/>
                <a:cs typeface="Arial" pitchFamily="34" charset="0"/>
              </a:defRPr>
            </a:lvl4pPr>
            <a:lvl5pPr marL="2057400" indent="-228600" algn="l" rtl="0" eaLnBrk="0" fontAlgn="base" hangingPunct="0">
              <a:spcBef>
                <a:spcPct val="20000"/>
              </a:spcBef>
              <a:spcAft>
                <a:spcPct val="0"/>
              </a:spcAft>
              <a:buClr>
                <a:srgbClr val="A50021"/>
              </a:buClr>
              <a:buFont typeface="Arial" charset="0"/>
              <a:buChar char="»"/>
              <a:defRPr sz="1600" kern="1200">
                <a:solidFill>
                  <a:schemeClr val="tx1"/>
                </a:solidFill>
                <a:latin typeface="Arial" pitchFamily="34" charset="0"/>
                <a:ea typeface="ＭＳ Ｐゴシック"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dirty="0" smtClean="0">
                <a:latin typeface="Arial Narrow"/>
                <a:cs typeface="Arial Narrow"/>
              </a:rPr>
              <a:t>Compact </a:t>
            </a:r>
            <a:r>
              <a:rPr lang="en-US" sz="2500" dirty="0" err="1">
                <a:latin typeface="Arial Narrow"/>
                <a:cs typeface="Arial Narrow"/>
              </a:rPr>
              <a:t>spatio</a:t>
            </a:r>
            <a:r>
              <a:rPr lang="en-US" sz="2500" dirty="0">
                <a:latin typeface="Arial Narrow"/>
                <a:cs typeface="Arial Narrow"/>
              </a:rPr>
              <a:t>-temporal fractal (STF) model </a:t>
            </a:r>
            <a:r>
              <a:rPr lang="en-US" sz="2500" dirty="0" smtClean="0">
                <a:latin typeface="Arial Narrow"/>
                <a:cs typeface="Arial Narrow"/>
              </a:rPr>
              <a:t>capturing </a:t>
            </a:r>
            <a:r>
              <a:rPr lang="en-US" sz="2500" dirty="0">
                <a:latin typeface="Arial Narrow"/>
                <a:cs typeface="Arial Narrow"/>
              </a:rPr>
              <a:t>system dynamics with fewest </a:t>
            </a:r>
            <a:r>
              <a:rPr lang="en-US" sz="2500" dirty="0" smtClean="0">
                <a:latin typeface="Arial Narrow"/>
                <a:cs typeface="Arial Narrow"/>
              </a:rPr>
              <a:t>parameters</a:t>
            </a:r>
          </a:p>
          <a:p>
            <a:pPr lvl="1"/>
            <a:r>
              <a:rPr lang="en-US" sz="2100" dirty="0" smtClean="0">
                <a:latin typeface="Arial Narrow"/>
                <a:cs typeface="Arial Narrow"/>
              </a:rPr>
              <a:t>Fractional operators capture long-range memory</a:t>
            </a:r>
          </a:p>
          <a:p>
            <a:pPr lvl="1"/>
            <a:r>
              <a:rPr lang="en-US" sz="2100" dirty="0" smtClean="0">
                <a:latin typeface="Arial Narrow"/>
                <a:cs typeface="Arial Narrow"/>
              </a:rPr>
              <a:t>Coupling matrices capture sparse cross-dependencies</a:t>
            </a:r>
            <a:endParaRPr lang="en-US" sz="2100" dirty="0">
              <a:latin typeface="Arial Narrow"/>
              <a:cs typeface="Arial Narrow"/>
            </a:endParaRPr>
          </a:p>
          <a:p>
            <a:endParaRPr lang="en-US" sz="2500" dirty="0" smtClean="0">
              <a:latin typeface="Arial Narrow"/>
              <a:cs typeface="Arial Narrow"/>
            </a:endParaRPr>
          </a:p>
        </p:txBody>
      </p:sp>
    </p:spTree>
    <p:extLst>
      <p:ext uri="{BB962C8B-B14F-4D97-AF65-F5344CB8AC3E}">
        <p14:creationId xmlns:p14="http://schemas.microsoft.com/office/powerpoint/2010/main" val="39004853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85800"/>
          </a:xfrm>
        </p:spPr>
        <p:txBody>
          <a:bodyPr/>
          <a:lstStyle/>
          <a:p>
            <a:r>
              <a:rPr lang="en-US" dirty="0" smtClean="0"/>
              <a:t>Reliable Identification Under Uncertainty</a:t>
            </a:r>
            <a:endParaRPr lang="en-US" dirty="0"/>
          </a:p>
        </p:txBody>
      </p:sp>
      <p:sp>
        <p:nvSpPr>
          <p:cNvPr id="3" name="Content Placeholder 2"/>
          <p:cNvSpPr>
            <a:spLocks noGrp="1"/>
          </p:cNvSpPr>
          <p:nvPr>
            <p:ph idx="1"/>
          </p:nvPr>
        </p:nvSpPr>
        <p:spPr>
          <a:xfrm>
            <a:off x="101600" y="887664"/>
            <a:ext cx="8909302" cy="5265826"/>
          </a:xfrm>
        </p:spPr>
        <p:txBody>
          <a:bodyPr/>
          <a:lstStyle/>
          <a:p>
            <a:r>
              <a:rPr lang="en-US" dirty="0" smtClean="0">
                <a:latin typeface="Arial Narrow"/>
                <a:cs typeface="Arial Narrow"/>
              </a:rPr>
              <a:t>Consider the STF </a:t>
            </a:r>
            <a:r>
              <a:rPr lang="en-US" dirty="0">
                <a:latin typeface="Arial Narrow"/>
                <a:cs typeface="Arial Narrow"/>
              </a:rPr>
              <a:t>model </a:t>
            </a:r>
            <a:r>
              <a:rPr lang="en-US" dirty="0" smtClean="0">
                <a:latin typeface="Arial Narrow"/>
                <a:cs typeface="Arial Narrow"/>
              </a:rPr>
              <a:t>to</a:t>
            </a:r>
            <a:endParaRPr lang="en-US" dirty="0">
              <a:latin typeface="Arial Narrow"/>
              <a:cs typeface="Arial Narrow"/>
            </a:endParaRPr>
          </a:p>
          <a:p>
            <a:pPr lvl="1"/>
            <a:r>
              <a:rPr lang="en-US" dirty="0" smtClean="0">
                <a:latin typeface="Arial Narrow"/>
                <a:cs typeface="Arial Narrow"/>
              </a:rPr>
              <a:t>Generate 2,4,8 </a:t>
            </a:r>
            <a:r>
              <a:rPr lang="en-US" dirty="0">
                <a:latin typeface="Arial Narrow"/>
                <a:cs typeface="Arial Narrow"/>
              </a:rPr>
              <a:t>time series </a:t>
            </a:r>
            <a:r>
              <a:rPr lang="en-US" dirty="0" smtClean="0">
                <a:latin typeface="Arial Narrow"/>
                <a:cs typeface="Arial Narrow"/>
              </a:rPr>
              <a:t>and </a:t>
            </a:r>
            <a:r>
              <a:rPr lang="en-US" dirty="0">
                <a:latin typeface="Arial Narrow"/>
                <a:cs typeface="Arial Narrow"/>
              </a:rPr>
              <a:t>produce 1000 trajectories for each</a:t>
            </a:r>
          </a:p>
          <a:p>
            <a:pPr lvl="1"/>
            <a:r>
              <a:rPr lang="en-US" dirty="0" smtClean="0">
                <a:latin typeface="Arial Narrow"/>
                <a:cs typeface="Arial Narrow"/>
              </a:rPr>
              <a:t>Each time series can have a length of 1024, 2048, or 4096 samples </a:t>
            </a:r>
            <a:endParaRPr lang="en-US" dirty="0">
              <a:latin typeface="Arial Narrow"/>
              <a:cs typeface="Arial Narrow"/>
            </a:endParaRPr>
          </a:p>
          <a:p>
            <a:pPr lvl="1"/>
            <a:r>
              <a:rPr lang="en-US" dirty="0">
                <a:latin typeface="Arial Narrow"/>
                <a:cs typeface="Arial Narrow"/>
              </a:rPr>
              <a:t>Estimation errors </a:t>
            </a:r>
            <a:r>
              <a:rPr lang="en-US" dirty="0" smtClean="0">
                <a:latin typeface="Arial Narrow"/>
                <a:cs typeface="Arial Narrow"/>
              </a:rPr>
              <a:t>quantified via the </a:t>
            </a:r>
            <a:r>
              <a:rPr lang="en-US" dirty="0">
                <a:latin typeface="Arial Narrow"/>
                <a:cs typeface="Arial Narrow"/>
              </a:rPr>
              <a:t>normalized </a:t>
            </a:r>
            <a:r>
              <a:rPr lang="en-US" dirty="0" smtClean="0">
                <a:latin typeface="Arial Narrow"/>
                <a:cs typeface="Arial Narrow"/>
              </a:rPr>
              <a:t>                                            root </a:t>
            </a:r>
            <a:r>
              <a:rPr lang="en-US" dirty="0">
                <a:latin typeface="Arial Narrow"/>
                <a:cs typeface="Arial Narrow"/>
              </a:rPr>
              <a:t>mean square </a:t>
            </a:r>
            <a:r>
              <a:rPr lang="en-US" dirty="0" smtClean="0">
                <a:latin typeface="Arial Narrow"/>
                <a:cs typeface="Arial Narrow"/>
              </a:rPr>
              <a:t>errors (</a:t>
            </a:r>
            <a:r>
              <a:rPr lang="en-US" dirty="0">
                <a:latin typeface="Arial Narrow"/>
                <a:cs typeface="Arial Narrow"/>
              </a:rPr>
              <a:t>NRMSE</a:t>
            </a:r>
            <a:r>
              <a:rPr lang="en-US" dirty="0" smtClean="0">
                <a:latin typeface="Arial Narrow"/>
                <a:cs typeface="Arial Narrow"/>
              </a:rPr>
              <a:t>)</a:t>
            </a:r>
          </a:p>
          <a:p>
            <a:r>
              <a:rPr lang="en-US" dirty="0" smtClean="0">
                <a:latin typeface="Arial Narrow"/>
                <a:cs typeface="Arial Narrow"/>
              </a:rPr>
              <a:t>Scarcity of data is not a problem</a:t>
            </a:r>
          </a:p>
          <a:p>
            <a:pPr lvl="1"/>
            <a:r>
              <a:rPr lang="en-US" dirty="0" smtClean="0">
                <a:latin typeface="Arial Narrow"/>
                <a:cs typeface="Arial Narrow"/>
              </a:rPr>
              <a:t>Accuracy of the identification algorithm exhibits a phase transition as a function of percentage of missing samples </a:t>
            </a:r>
            <a:endParaRPr lang="en-US" dirty="0">
              <a:latin typeface="Arial Narrow"/>
              <a:cs typeface="Arial Narrow"/>
            </a:endParaRPr>
          </a:p>
          <a:p>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14</a:t>
            </a:fld>
            <a:endParaRPr lang="en-US"/>
          </a:p>
        </p:txBody>
      </p:sp>
      <p:pic>
        <p:nvPicPr>
          <p:cNvPr id="5"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716" y="4449640"/>
            <a:ext cx="8620125" cy="2400069"/>
          </a:xfrm>
          <a:prstGeom prst="rect">
            <a:avLst/>
          </a:prstGeom>
        </p:spPr>
      </p:pic>
      <p:cxnSp>
        <p:nvCxnSpPr>
          <p:cNvPr id="6" name="直接连接符 9"/>
          <p:cNvCxnSpPr/>
          <p:nvPr/>
        </p:nvCxnSpPr>
        <p:spPr>
          <a:xfrm flipH="1">
            <a:off x="1141491" y="5858404"/>
            <a:ext cx="9525" cy="342080"/>
          </a:xfrm>
          <a:prstGeom prst="line">
            <a:avLst/>
          </a:prstGeom>
          <a:ln w="57150">
            <a:solidFill>
              <a:srgbClr val="C00000"/>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7" name="直接连接符 16"/>
          <p:cNvCxnSpPr/>
          <p:nvPr/>
        </p:nvCxnSpPr>
        <p:spPr>
          <a:xfrm flipH="1">
            <a:off x="3970416" y="5649674"/>
            <a:ext cx="9525" cy="342080"/>
          </a:xfrm>
          <a:prstGeom prst="line">
            <a:avLst/>
          </a:prstGeom>
          <a:ln w="57150">
            <a:solidFill>
              <a:srgbClr val="C00000"/>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8" name="直接连接符 17"/>
          <p:cNvCxnSpPr/>
          <p:nvPr/>
        </p:nvCxnSpPr>
        <p:spPr>
          <a:xfrm flipH="1">
            <a:off x="6799341" y="5687364"/>
            <a:ext cx="9525" cy="342080"/>
          </a:xfrm>
          <a:prstGeom prst="line">
            <a:avLst/>
          </a:prstGeom>
          <a:ln w="57150">
            <a:solidFill>
              <a:srgbClr val="C00000"/>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9" name="文本框 18"/>
          <p:cNvSpPr txBox="1"/>
          <p:nvPr/>
        </p:nvSpPr>
        <p:spPr>
          <a:xfrm>
            <a:off x="1071404" y="5458294"/>
            <a:ext cx="1867371" cy="400110"/>
          </a:xfrm>
          <a:prstGeom prst="rect">
            <a:avLst/>
          </a:prstGeom>
          <a:noFill/>
        </p:spPr>
        <p:txBody>
          <a:bodyPr wrap="none" rtlCol="0">
            <a:spAutoFit/>
          </a:bodyPr>
          <a:lstStyle/>
          <a:p>
            <a:r>
              <a:rPr lang="en-US" sz="2000" dirty="0" smtClean="0">
                <a:solidFill>
                  <a:srgbClr val="C00000"/>
                </a:solidFill>
              </a:rPr>
              <a:t>Phase transition</a:t>
            </a:r>
          </a:p>
        </p:txBody>
      </p:sp>
      <p:sp>
        <p:nvSpPr>
          <p:cNvPr id="10" name="文本框 20"/>
          <p:cNvSpPr txBox="1"/>
          <p:nvPr/>
        </p:nvSpPr>
        <p:spPr>
          <a:xfrm>
            <a:off x="4049436" y="5449619"/>
            <a:ext cx="1867371" cy="400110"/>
          </a:xfrm>
          <a:prstGeom prst="rect">
            <a:avLst/>
          </a:prstGeom>
          <a:noFill/>
        </p:spPr>
        <p:txBody>
          <a:bodyPr wrap="none" rtlCol="0">
            <a:spAutoFit/>
          </a:bodyPr>
          <a:lstStyle/>
          <a:p>
            <a:r>
              <a:rPr lang="en-US" sz="2000" dirty="0" smtClean="0">
                <a:solidFill>
                  <a:srgbClr val="C00000"/>
                </a:solidFill>
              </a:rPr>
              <a:t>Phase transition</a:t>
            </a:r>
          </a:p>
        </p:txBody>
      </p:sp>
      <p:sp>
        <p:nvSpPr>
          <p:cNvPr id="11" name="文本框 21"/>
          <p:cNvSpPr txBox="1"/>
          <p:nvPr/>
        </p:nvSpPr>
        <p:spPr>
          <a:xfrm>
            <a:off x="6868836" y="5449619"/>
            <a:ext cx="1867371" cy="400110"/>
          </a:xfrm>
          <a:prstGeom prst="rect">
            <a:avLst/>
          </a:prstGeom>
          <a:noFill/>
        </p:spPr>
        <p:txBody>
          <a:bodyPr wrap="none" rtlCol="0">
            <a:spAutoFit/>
          </a:bodyPr>
          <a:lstStyle/>
          <a:p>
            <a:r>
              <a:rPr lang="en-US" sz="2000" dirty="0" smtClean="0">
                <a:solidFill>
                  <a:srgbClr val="C00000"/>
                </a:solidFill>
              </a:rPr>
              <a:t>Phase transition</a:t>
            </a:r>
          </a:p>
        </p:txBody>
      </p:sp>
    </p:spTree>
    <p:extLst>
      <p:ext uri="{BB962C8B-B14F-4D97-AF65-F5344CB8AC3E}">
        <p14:creationId xmlns:p14="http://schemas.microsoft.com/office/powerpoint/2010/main" val="20328712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Interdependent Networks</a:t>
            </a:r>
            <a:endParaRPr lang="en-US" dirty="0"/>
          </a:p>
        </p:txBody>
      </p:sp>
      <p:sp>
        <p:nvSpPr>
          <p:cNvPr id="3" name="Content Placeholder 2"/>
          <p:cNvSpPr>
            <a:spLocks noGrp="1"/>
          </p:cNvSpPr>
          <p:nvPr>
            <p:ph idx="1"/>
          </p:nvPr>
        </p:nvSpPr>
        <p:spPr>
          <a:xfrm>
            <a:off x="11706" y="853710"/>
            <a:ext cx="5962266" cy="5265826"/>
          </a:xfrm>
        </p:spPr>
        <p:txBody>
          <a:bodyPr/>
          <a:lstStyle/>
          <a:p>
            <a:r>
              <a:rPr lang="en-US" dirty="0" smtClean="0">
                <a:latin typeface="Arial Narrow"/>
                <a:cs typeface="Arial Narrow"/>
              </a:rPr>
              <a:t>Brain-machine-body interfaces need to sense, decode and control multiple complex interdependent networks</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15</a:t>
            </a:fld>
            <a:endParaRPr lang="en-US"/>
          </a:p>
        </p:txBody>
      </p:sp>
      <p:pic>
        <p:nvPicPr>
          <p:cNvPr id="5" name="图片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765" y="949640"/>
            <a:ext cx="3310128" cy="2013342"/>
          </a:xfrm>
          <a:prstGeom prst="rect">
            <a:avLst/>
          </a:prstGeom>
        </p:spPr>
      </p:pic>
      <p:pic>
        <p:nvPicPr>
          <p:cNvPr id="54"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125" y="2133785"/>
            <a:ext cx="1725172" cy="1770892"/>
          </a:xfrm>
          <a:prstGeom prst="rect">
            <a:avLst/>
          </a:prstGeom>
        </p:spPr>
      </p:pic>
      <p:graphicFrame>
        <p:nvGraphicFramePr>
          <p:cNvPr id="55" name="对象 6"/>
          <p:cNvGraphicFramePr>
            <a:graphicFrameLocks noChangeAspect="1"/>
          </p:cNvGraphicFramePr>
          <p:nvPr>
            <p:extLst>
              <p:ext uri="{D42A27DB-BD31-4B8C-83A1-F6EECF244321}">
                <p14:modId xmlns:p14="http://schemas.microsoft.com/office/powerpoint/2010/main" val="1974778909"/>
              </p:ext>
            </p:extLst>
          </p:nvPr>
        </p:nvGraphicFramePr>
        <p:xfrm>
          <a:off x="529691" y="4048592"/>
          <a:ext cx="1882775" cy="2624137"/>
        </p:xfrm>
        <a:graphic>
          <a:graphicData uri="http://schemas.openxmlformats.org/presentationml/2006/ole">
            <mc:AlternateContent xmlns:mc="http://schemas.openxmlformats.org/markup-compatibility/2006">
              <mc:Choice xmlns:v="urn:schemas-microsoft-com:vml" Requires="v">
                <p:oleObj spid="_x0000_s95416" name="CorelDRAW" r:id="rId5" imgW="1919160" imgH="2678040" progId="CorelDraw.Graphic.17">
                  <p:embed/>
                </p:oleObj>
              </mc:Choice>
              <mc:Fallback>
                <p:oleObj name="CorelDRAW" r:id="rId5" imgW="1919160" imgH="2678040" progId="CorelDraw.Graphic.17">
                  <p:embed/>
                  <p:pic>
                    <p:nvPicPr>
                      <p:cNvPr id="0" name=""/>
                      <p:cNvPicPr/>
                      <p:nvPr/>
                    </p:nvPicPr>
                    <p:blipFill>
                      <a:blip r:embed="rId6"/>
                      <a:stretch>
                        <a:fillRect/>
                      </a:stretch>
                    </p:blipFill>
                    <p:spPr>
                      <a:xfrm>
                        <a:off x="529691" y="4048592"/>
                        <a:ext cx="1882775" cy="2624137"/>
                      </a:xfrm>
                      <a:prstGeom prst="rect">
                        <a:avLst/>
                      </a:prstGeom>
                    </p:spPr>
                  </p:pic>
                </p:oleObj>
              </mc:Fallback>
            </mc:AlternateContent>
          </a:graphicData>
        </a:graphic>
      </p:graphicFrame>
      <p:pic>
        <p:nvPicPr>
          <p:cNvPr id="56"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6266" y="5489369"/>
            <a:ext cx="1209059" cy="906794"/>
          </a:xfrm>
          <a:prstGeom prst="rect">
            <a:avLst/>
          </a:prstGeom>
        </p:spPr>
      </p:pic>
      <p:sp>
        <p:nvSpPr>
          <p:cNvPr id="57" name="椭圆 16"/>
          <p:cNvSpPr/>
          <p:nvPr/>
        </p:nvSpPr>
        <p:spPr>
          <a:xfrm>
            <a:off x="1248247" y="2595344"/>
            <a:ext cx="419100" cy="247650"/>
          </a:xfrm>
          <a:prstGeom prst="ellipse">
            <a:avLst/>
          </a:prstGeom>
          <a:noFill/>
          <a:ln w="38100">
            <a:solidFill>
              <a:srgbClr val="0000F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58" name="Straight Connector 632"/>
          <p:cNvCxnSpPr/>
          <p:nvPr/>
        </p:nvCxnSpPr>
        <p:spPr>
          <a:xfrm flipH="1" flipV="1">
            <a:off x="1654526" y="2727529"/>
            <a:ext cx="492516" cy="398769"/>
          </a:xfrm>
          <a:prstGeom prst="line">
            <a:avLst/>
          </a:prstGeom>
          <a:ln>
            <a:solidFill>
              <a:srgbClr val="0000FF"/>
            </a:solidFill>
          </a:ln>
        </p:spPr>
        <p:style>
          <a:lnRef idx="3">
            <a:schemeClr val="accent5"/>
          </a:lnRef>
          <a:fillRef idx="0">
            <a:schemeClr val="accent5"/>
          </a:fillRef>
          <a:effectRef idx="2">
            <a:schemeClr val="accent5"/>
          </a:effectRef>
          <a:fontRef idx="minor">
            <a:schemeClr val="tx1"/>
          </a:fontRef>
        </p:style>
      </p:cxnSp>
      <p:sp>
        <p:nvSpPr>
          <p:cNvPr id="59" name="文本框 31"/>
          <p:cNvSpPr txBox="1"/>
          <p:nvPr/>
        </p:nvSpPr>
        <p:spPr>
          <a:xfrm>
            <a:off x="-142543" y="6284647"/>
            <a:ext cx="2164104" cy="646331"/>
          </a:xfrm>
          <a:prstGeom prst="rect">
            <a:avLst/>
          </a:prstGeom>
          <a:noFill/>
        </p:spPr>
        <p:txBody>
          <a:bodyPr wrap="square" rtlCol="0">
            <a:spAutoFit/>
          </a:bodyPr>
          <a:lstStyle/>
          <a:p>
            <a:pPr algn="ctr"/>
            <a:r>
              <a:rPr lang="en-US" sz="1800" dirty="0" smtClean="0">
                <a:latin typeface="Arial Narrow"/>
                <a:cs typeface="Arial Narrow"/>
              </a:rPr>
              <a:t>Lower motor       neuron in spinal cord</a:t>
            </a:r>
          </a:p>
        </p:txBody>
      </p:sp>
      <p:sp>
        <p:nvSpPr>
          <p:cNvPr id="60" name="文本框 32"/>
          <p:cNvSpPr txBox="1"/>
          <p:nvPr/>
        </p:nvSpPr>
        <p:spPr>
          <a:xfrm>
            <a:off x="1755958" y="2552544"/>
            <a:ext cx="2054042" cy="369332"/>
          </a:xfrm>
          <a:prstGeom prst="rect">
            <a:avLst/>
          </a:prstGeom>
          <a:noFill/>
        </p:spPr>
        <p:txBody>
          <a:bodyPr wrap="square" rtlCol="0">
            <a:spAutoFit/>
          </a:bodyPr>
          <a:lstStyle/>
          <a:p>
            <a:pPr algn="ctr"/>
            <a:r>
              <a:rPr lang="en-US" sz="1800" dirty="0" smtClean="0">
                <a:latin typeface="Arial Narrow"/>
                <a:cs typeface="Arial Narrow"/>
              </a:rPr>
              <a:t>Upper motor neuron</a:t>
            </a:r>
            <a:endParaRPr lang="en-US" sz="1800" dirty="0">
              <a:latin typeface="Arial Narrow"/>
              <a:cs typeface="Arial Narrow"/>
            </a:endParaRPr>
          </a:p>
        </p:txBody>
      </p:sp>
      <p:sp>
        <p:nvSpPr>
          <p:cNvPr id="61" name="文本框 33"/>
          <p:cNvSpPr txBox="1"/>
          <p:nvPr/>
        </p:nvSpPr>
        <p:spPr>
          <a:xfrm>
            <a:off x="1881812" y="6342652"/>
            <a:ext cx="2381608" cy="369332"/>
          </a:xfrm>
          <a:prstGeom prst="rect">
            <a:avLst/>
          </a:prstGeom>
          <a:noFill/>
        </p:spPr>
        <p:txBody>
          <a:bodyPr wrap="square" rtlCol="0">
            <a:spAutoFit/>
          </a:bodyPr>
          <a:lstStyle/>
          <a:p>
            <a:pPr algn="ctr"/>
            <a:r>
              <a:rPr lang="en-US" sz="1800" dirty="0" smtClean="0">
                <a:latin typeface="Arial Narrow"/>
                <a:cs typeface="Arial Narrow"/>
              </a:rPr>
              <a:t>Neural-muscular junction</a:t>
            </a:r>
          </a:p>
        </p:txBody>
      </p:sp>
      <p:pic>
        <p:nvPicPr>
          <p:cNvPr id="62" name="图片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5029" y="2937144"/>
            <a:ext cx="3674641" cy="1972610"/>
          </a:xfrm>
          <a:prstGeom prst="rect">
            <a:avLst/>
          </a:prstGeom>
        </p:spPr>
      </p:pic>
      <p:sp>
        <p:nvSpPr>
          <p:cNvPr id="63" name="矩形 38"/>
          <p:cNvSpPr/>
          <p:nvPr/>
        </p:nvSpPr>
        <p:spPr>
          <a:xfrm>
            <a:off x="3402738" y="2967390"/>
            <a:ext cx="3709272" cy="209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组合 41"/>
          <p:cNvGrpSpPr/>
          <p:nvPr/>
        </p:nvGrpSpPr>
        <p:grpSpPr>
          <a:xfrm rot="10800000">
            <a:off x="1587434" y="4177061"/>
            <a:ext cx="2086731" cy="604435"/>
            <a:chOff x="1046320" y="3173193"/>
            <a:chExt cx="2086731" cy="604435"/>
          </a:xfrm>
        </p:grpSpPr>
        <p:cxnSp>
          <p:nvCxnSpPr>
            <p:cNvPr id="65" name="Straight Connector 632"/>
            <p:cNvCxnSpPr/>
            <p:nvPr/>
          </p:nvCxnSpPr>
          <p:spPr>
            <a:xfrm flipH="1">
              <a:off x="1983457" y="3173193"/>
              <a:ext cx="1149594" cy="60443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Straight Connector 634"/>
            <p:cNvCxnSpPr/>
            <p:nvPr/>
          </p:nvCxnSpPr>
          <p:spPr>
            <a:xfrm flipH="1" flipV="1">
              <a:off x="1046320" y="3774626"/>
              <a:ext cx="939743" cy="3002"/>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pic>
        <p:nvPicPr>
          <p:cNvPr id="67" name="Picture 2" descr="http://images-mediawiki-sites.thefullwiki.org/11/1/7/6/4548183867714277.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778" y="3773491"/>
            <a:ext cx="1806575" cy="796093"/>
          </a:xfrm>
          <a:prstGeom prst="rect">
            <a:avLst/>
          </a:prstGeom>
          <a:noFill/>
          <a:extLst>
            <a:ext uri="{909E8E84-426E-40dd-AFC4-6F175D3DCCD1}">
              <a14:hiddenFill xmlns:a14="http://schemas.microsoft.com/office/drawing/2010/main">
                <a:solidFill>
                  <a:srgbClr val="FFFFFF"/>
                </a:solidFill>
              </a14:hiddenFill>
            </a:ext>
          </a:extLst>
        </p:spPr>
      </p:pic>
      <p:sp>
        <p:nvSpPr>
          <p:cNvPr id="68" name="矩形 29"/>
          <p:cNvSpPr/>
          <p:nvPr/>
        </p:nvSpPr>
        <p:spPr>
          <a:xfrm>
            <a:off x="177246" y="3813971"/>
            <a:ext cx="2052076" cy="671557"/>
          </a:xfrm>
          <a:prstGeom prst="rect">
            <a:avLst/>
          </a:prstGeom>
          <a:noFill/>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69" name="Straight Connector 165"/>
          <p:cNvCxnSpPr/>
          <p:nvPr/>
        </p:nvCxnSpPr>
        <p:spPr>
          <a:xfrm>
            <a:off x="2138305" y="3109392"/>
            <a:ext cx="8737" cy="864378"/>
          </a:xfrm>
          <a:prstGeom prst="line">
            <a:avLst/>
          </a:prstGeom>
          <a:ln>
            <a:solidFill>
              <a:srgbClr val="0000FF"/>
            </a:solidFill>
            <a:tailEnd type="oval"/>
          </a:ln>
        </p:spPr>
        <p:style>
          <a:lnRef idx="3">
            <a:schemeClr val="accent5"/>
          </a:lnRef>
          <a:fillRef idx="0">
            <a:schemeClr val="accent5"/>
          </a:fillRef>
          <a:effectRef idx="2">
            <a:schemeClr val="accent5"/>
          </a:effectRef>
          <a:fontRef idx="minor">
            <a:schemeClr val="tx1"/>
          </a:fontRef>
        </p:style>
      </p:cxnSp>
      <p:sp>
        <p:nvSpPr>
          <p:cNvPr id="70" name="文本框 44"/>
          <p:cNvSpPr txBox="1"/>
          <p:nvPr/>
        </p:nvSpPr>
        <p:spPr>
          <a:xfrm>
            <a:off x="3342110" y="4695537"/>
            <a:ext cx="2326110" cy="369332"/>
          </a:xfrm>
          <a:prstGeom prst="rect">
            <a:avLst/>
          </a:prstGeom>
          <a:noFill/>
        </p:spPr>
        <p:txBody>
          <a:bodyPr wrap="square" rtlCol="0">
            <a:spAutoFit/>
          </a:bodyPr>
          <a:lstStyle/>
          <a:p>
            <a:pPr algn="ctr"/>
            <a:r>
              <a:rPr lang="en-US" sz="1800" dirty="0" smtClean="0">
                <a:latin typeface="Arial Narrow"/>
                <a:cs typeface="Arial Narrow"/>
              </a:rPr>
              <a:t>Major forearm muscles</a:t>
            </a:r>
            <a:endParaRPr lang="en-US" sz="1800" dirty="0">
              <a:latin typeface="Arial Narrow"/>
              <a:cs typeface="Arial Narrow"/>
            </a:endParaRPr>
          </a:p>
        </p:txBody>
      </p:sp>
      <p:cxnSp>
        <p:nvCxnSpPr>
          <p:cNvPr id="71" name="直接箭头连接符 45"/>
          <p:cNvCxnSpPr/>
          <p:nvPr/>
        </p:nvCxnSpPr>
        <p:spPr>
          <a:xfrm flipH="1">
            <a:off x="284190" y="4552896"/>
            <a:ext cx="9525" cy="1328917"/>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72" name="椭圆 47"/>
          <p:cNvSpPr/>
          <p:nvPr/>
        </p:nvSpPr>
        <p:spPr>
          <a:xfrm>
            <a:off x="1337779" y="4724511"/>
            <a:ext cx="419100" cy="24765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73" name="对象 49"/>
          <p:cNvGraphicFramePr>
            <a:graphicFrameLocks noChangeAspect="1"/>
          </p:cNvGraphicFramePr>
          <p:nvPr>
            <p:extLst>
              <p:ext uri="{D42A27DB-BD31-4B8C-83A1-F6EECF244321}">
                <p14:modId xmlns:p14="http://schemas.microsoft.com/office/powerpoint/2010/main" val="4191654060"/>
              </p:ext>
            </p:extLst>
          </p:nvPr>
        </p:nvGraphicFramePr>
        <p:xfrm>
          <a:off x="2248683" y="4307700"/>
          <a:ext cx="1187450" cy="692150"/>
        </p:xfrm>
        <a:graphic>
          <a:graphicData uri="http://schemas.openxmlformats.org/presentationml/2006/ole">
            <mc:AlternateContent xmlns:mc="http://schemas.openxmlformats.org/markup-compatibility/2006">
              <mc:Choice xmlns:v="urn:schemas-microsoft-com:vml" Requires="v">
                <p:oleObj spid="_x0000_s95417" name="CorelDRAW" r:id="rId10" imgW="1187308" imgH="691444" progId="CorelDraw.Graphic.17">
                  <p:embed/>
                </p:oleObj>
              </mc:Choice>
              <mc:Fallback>
                <p:oleObj name="CorelDRAW" r:id="rId10" imgW="1187308" imgH="691444" progId="CorelDraw.Graphic.17">
                  <p:embed/>
                  <p:pic>
                    <p:nvPicPr>
                      <p:cNvPr id="0" name=""/>
                      <p:cNvPicPr/>
                      <p:nvPr/>
                    </p:nvPicPr>
                    <p:blipFill>
                      <a:blip r:embed="rId11"/>
                      <a:stretch>
                        <a:fillRect/>
                      </a:stretch>
                    </p:blipFill>
                    <p:spPr>
                      <a:xfrm>
                        <a:off x="2248683" y="4307700"/>
                        <a:ext cx="1187450" cy="692150"/>
                      </a:xfrm>
                      <a:prstGeom prst="rect">
                        <a:avLst/>
                      </a:prstGeom>
                    </p:spPr>
                  </p:pic>
                </p:oleObj>
              </mc:Fallback>
            </mc:AlternateContent>
          </a:graphicData>
        </a:graphic>
      </p:graphicFrame>
      <p:cxnSp>
        <p:nvCxnSpPr>
          <p:cNvPr id="74" name="直接箭头连接符 50"/>
          <p:cNvCxnSpPr/>
          <p:nvPr/>
        </p:nvCxnSpPr>
        <p:spPr>
          <a:xfrm>
            <a:off x="2395840" y="4067176"/>
            <a:ext cx="765055"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75" name="直接箭头连接符 55"/>
          <p:cNvCxnSpPr>
            <a:endCxn id="76" idx="1"/>
          </p:cNvCxnSpPr>
          <p:nvPr/>
        </p:nvCxnSpPr>
        <p:spPr>
          <a:xfrm>
            <a:off x="4692951" y="5071166"/>
            <a:ext cx="1099391" cy="697603"/>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pic>
        <p:nvPicPr>
          <p:cNvPr id="76" name="图片 5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92342" y="4679537"/>
            <a:ext cx="3211075" cy="2178463"/>
          </a:xfrm>
          <a:prstGeom prst="rect">
            <a:avLst/>
          </a:prstGeom>
        </p:spPr>
      </p:pic>
    </p:spTree>
    <p:extLst>
      <p:ext uri="{BB962C8B-B14F-4D97-AF65-F5344CB8AC3E}">
        <p14:creationId xmlns:p14="http://schemas.microsoft.com/office/powerpoint/2010/main" val="594660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7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34"/>
          <a:stretch/>
        </p:blipFill>
        <p:spPr>
          <a:xfrm>
            <a:off x="4765947" y="3682950"/>
            <a:ext cx="4498719" cy="3199638"/>
          </a:xfrm>
          <a:prstGeom prst="rect">
            <a:avLst/>
          </a:prstGeom>
        </p:spPr>
      </p:pic>
      <p:sp>
        <p:nvSpPr>
          <p:cNvPr id="2" name="Title 1"/>
          <p:cNvSpPr>
            <a:spLocks noGrp="1"/>
          </p:cNvSpPr>
          <p:nvPr>
            <p:ph type="title"/>
          </p:nvPr>
        </p:nvSpPr>
        <p:spPr/>
        <p:txBody>
          <a:bodyPr/>
          <a:lstStyle/>
          <a:p>
            <a:r>
              <a:rPr lang="en-US" dirty="0" err="1" smtClean="0"/>
              <a:t>Spatio</a:t>
            </a:r>
            <a:r>
              <a:rPr lang="en-US" dirty="0" smtClean="0"/>
              <a:t>-Temporal Modeling Matters!</a:t>
            </a:r>
            <a:endParaRPr lang="en-US" dirty="0"/>
          </a:p>
        </p:txBody>
      </p:sp>
      <p:sp>
        <p:nvSpPr>
          <p:cNvPr id="3" name="Content Placeholder 2"/>
          <p:cNvSpPr>
            <a:spLocks noGrp="1"/>
          </p:cNvSpPr>
          <p:nvPr>
            <p:ph idx="1"/>
          </p:nvPr>
        </p:nvSpPr>
        <p:spPr>
          <a:xfrm>
            <a:off x="36684" y="878406"/>
            <a:ext cx="9107315" cy="5265826"/>
          </a:xfrm>
        </p:spPr>
        <p:txBody>
          <a:bodyPr/>
          <a:lstStyle/>
          <a:p>
            <a:r>
              <a:rPr lang="en-US" dirty="0" smtClean="0">
                <a:latin typeface="Arial Narrow"/>
                <a:cs typeface="Arial Narrow"/>
              </a:rPr>
              <a:t>Consider three different models</a:t>
            </a:r>
          </a:p>
          <a:p>
            <a:pPr lvl="1"/>
            <a:r>
              <a:rPr lang="en-US" sz="2000" dirty="0" err="1" smtClean="0">
                <a:latin typeface="Arial Narrow"/>
                <a:cs typeface="Arial Narrow"/>
              </a:rPr>
              <a:t>Spatio</a:t>
            </a:r>
            <a:r>
              <a:rPr lang="en-US" sz="2000" dirty="0">
                <a:latin typeface="Arial Narrow"/>
                <a:cs typeface="Arial Narrow"/>
              </a:rPr>
              <a:t>-temporal fractal (STF) model </a:t>
            </a:r>
            <a:r>
              <a:rPr lang="en-US" sz="2000" dirty="0" smtClean="0">
                <a:latin typeface="Arial Narrow"/>
                <a:cs typeface="Arial Narrow"/>
              </a:rPr>
              <a:t>with memory and coupling between physiological </a:t>
            </a:r>
            <a:r>
              <a:rPr lang="en-US" sz="2000" dirty="0">
                <a:latin typeface="Arial Narrow"/>
                <a:cs typeface="Arial Narrow"/>
              </a:rPr>
              <a:t>processes (i.e., STF with coupling</a:t>
            </a:r>
            <a:r>
              <a:rPr lang="en-US" sz="2000" dirty="0" smtClean="0">
                <a:latin typeface="Arial Narrow"/>
                <a:cs typeface="Arial Narrow"/>
              </a:rPr>
              <a:t>)</a:t>
            </a:r>
            <a:endParaRPr lang="en-US" sz="2000" dirty="0">
              <a:latin typeface="Arial Narrow"/>
              <a:cs typeface="Arial Narrow"/>
            </a:endParaRPr>
          </a:p>
          <a:p>
            <a:pPr lvl="1"/>
            <a:r>
              <a:rPr lang="en-US" sz="2000" dirty="0" smtClean="0">
                <a:latin typeface="Arial Narrow"/>
                <a:cs typeface="Arial Narrow"/>
              </a:rPr>
              <a:t>STF </a:t>
            </a:r>
            <a:r>
              <a:rPr lang="en-US" sz="2000" dirty="0">
                <a:latin typeface="Arial Narrow"/>
                <a:cs typeface="Arial Narrow"/>
              </a:rPr>
              <a:t>model with no spatial coupling </a:t>
            </a:r>
            <a:r>
              <a:rPr lang="en-US" sz="2000" dirty="0" smtClean="0">
                <a:latin typeface="Arial Narrow"/>
                <a:cs typeface="Arial Narrow"/>
              </a:rPr>
              <a:t>(uses </a:t>
            </a:r>
            <a:r>
              <a:rPr lang="en-US" sz="2000" dirty="0">
                <a:latin typeface="Arial Narrow"/>
                <a:cs typeface="Arial Narrow"/>
              </a:rPr>
              <a:t>the identity </a:t>
            </a:r>
            <a:r>
              <a:rPr lang="en-US" sz="2000" dirty="0" smtClean="0">
                <a:latin typeface="Arial Narrow"/>
                <a:cs typeface="Arial Narrow"/>
              </a:rPr>
              <a:t>matrix as </a:t>
            </a:r>
            <a:r>
              <a:rPr lang="en-US" sz="2000" dirty="0">
                <a:latin typeface="Arial Narrow"/>
                <a:cs typeface="Arial Narrow"/>
              </a:rPr>
              <a:t>dependency </a:t>
            </a:r>
            <a:r>
              <a:rPr lang="en-US" sz="2000" dirty="0" smtClean="0">
                <a:latin typeface="Arial Narrow"/>
                <a:cs typeface="Arial Narrow"/>
              </a:rPr>
              <a:t>matrix) </a:t>
            </a:r>
          </a:p>
          <a:p>
            <a:pPr lvl="1"/>
            <a:r>
              <a:rPr lang="en-US" sz="2000" dirty="0" smtClean="0">
                <a:latin typeface="Arial Narrow"/>
                <a:cs typeface="Arial Narrow"/>
              </a:rPr>
              <a:t>a </a:t>
            </a:r>
            <a:r>
              <a:rPr lang="en-US" sz="2000" dirty="0">
                <a:latin typeface="Arial Narrow"/>
                <a:cs typeface="Arial Narrow"/>
              </a:rPr>
              <a:t>model </a:t>
            </a:r>
            <a:r>
              <a:rPr lang="en-US" sz="2000" dirty="0" smtClean="0">
                <a:latin typeface="Arial Narrow"/>
                <a:cs typeface="Arial Narrow"/>
              </a:rPr>
              <a:t>with </a:t>
            </a:r>
            <a:r>
              <a:rPr lang="en-US" sz="2000" dirty="0">
                <a:latin typeface="Arial Narrow"/>
                <a:cs typeface="Arial Narrow"/>
              </a:rPr>
              <a:t>only the spatial coupling (i.e., the coupling with no long-range memory</a:t>
            </a:r>
            <a:r>
              <a:rPr lang="en-US" sz="2000" dirty="0" smtClean="0">
                <a:latin typeface="Arial Narrow"/>
                <a:cs typeface="Arial Narrow"/>
              </a:rPr>
              <a:t>)</a:t>
            </a:r>
          </a:p>
          <a:p>
            <a:r>
              <a:rPr lang="en-US" dirty="0" smtClean="0">
                <a:latin typeface="Arial Narrow"/>
                <a:cs typeface="Arial Narrow"/>
              </a:rPr>
              <a:t>Accounting with fewest parameters for memory and cross-dependencies leads to better accuracy </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16</a:t>
            </a:fld>
            <a:endParaRPr lang="en-US"/>
          </a:p>
        </p:txBody>
      </p:sp>
      <p:pic>
        <p:nvPicPr>
          <p:cNvPr id="5" name="Picture 4"/>
          <p:cNvPicPr>
            <a:picLocks noChangeAspect="1"/>
          </p:cNvPicPr>
          <p:nvPr/>
        </p:nvPicPr>
        <p:blipFill>
          <a:blip r:embed="rId3"/>
          <a:stretch>
            <a:fillRect/>
          </a:stretch>
        </p:blipFill>
        <p:spPr>
          <a:xfrm>
            <a:off x="13098" y="3688429"/>
            <a:ext cx="4734687" cy="3206115"/>
          </a:xfrm>
          <a:prstGeom prst="rect">
            <a:avLst/>
          </a:prstGeom>
        </p:spPr>
      </p:pic>
      <p:sp>
        <p:nvSpPr>
          <p:cNvPr id="7" name="TextBox 6"/>
          <p:cNvSpPr txBox="1"/>
          <p:nvPr/>
        </p:nvSpPr>
        <p:spPr>
          <a:xfrm>
            <a:off x="2042551" y="5918503"/>
            <a:ext cx="2580028" cy="400110"/>
          </a:xfrm>
          <a:prstGeom prst="rect">
            <a:avLst/>
          </a:prstGeom>
          <a:noFill/>
        </p:spPr>
        <p:txBody>
          <a:bodyPr wrap="none" rtlCol="0">
            <a:spAutoFit/>
          </a:bodyPr>
          <a:lstStyle/>
          <a:p>
            <a:r>
              <a:rPr lang="en-US" sz="2000" b="1" dirty="0">
                <a:latin typeface="Arial Narrow"/>
                <a:cs typeface="Arial Narrow"/>
              </a:rPr>
              <a:t>extensor </a:t>
            </a:r>
            <a:r>
              <a:rPr lang="en-US" sz="2000" b="1" dirty="0" err="1">
                <a:latin typeface="Arial Narrow"/>
                <a:cs typeface="Arial Narrow"/>
              </a:rPr>
              <a:t>digitorum</a:t>
            </a:r>
            <a:r>
              <a:rPr lang="en-US" sz="2000" b="1" dirty="0">
                <a:latin typeface="Arial Narrow"/>
                <a:cs typeface="Arial Narrow"/>
              </a:rPr>
              <a:t> (ED</a:t>
            </a:r>
            <a:r>
              <a:rPr lang="en-US" sz="2000" b="1" dirty="0" smtClean="0">
                <a:latin typeface="Arial Narrow"/>
                <a:cs typeface="Arial Narrow"/>
              </a:rPr>
              <a:t>)</a:t>
            </a:r>
            <a:endParaRPr lang="en-US" sz="2000" b="1" dirty="0">
              <a:latin typeface="Arial Narrow"/>
              <a:cs typeface="Arial Narrow"/>
            </a:endParaRPr>
          </a:p>
        </p:txBody>
      </p:sp>
      <p:sp>
        <p:nvSpPr>
          <p:cNvPr id="8" name="TextBox 7"/>
          <p:cNvSpPr txBox="1"/>
          <p:nvPr/>
        </p:nvSpPr>
        <p:spPr>
          <a:xfrm>
            <a:off x="7873295" y="5953057"/>
            <a:ext cx="1142836" cy="400110"/>
          </a:xfrm>
          <a:prstGeom prst="rect">
            <a:avLst/>
          </a:prstGeom>
          <a:noFill/>
        </p:spPr>
        <p:txBody>
          <a:bodyPr wrap="none" rtlCol="0">
            <a:spAutoFit/>
          </a:bodyPr>
          <a:lstStyle/>
          <a:p>
            <a:r>
              <a:rPr lang="en-US" sz="2000" b="1" dirty="0">
                <a:latin typeface="Arial Narrow"/>
                <a:cs typeface="Arial Narrow"/>
              </a:rPr>
              <a:t>supinator</a:t>
            </a:r>
          </a:p>
        </p:txBody>
      </p:sp>
    </p:spTree>
    <p:extLst>
      <p:ext uri="{BB962C8B-B14F-4D97-AF65-F5344CB8AC3E}">
        <p14:creationId xmlns:p14="http://schemas.microsoft.com/office/powerpoint/2010/main" val="229307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84311" y="1205842"/>
            <a:ext cx="2768600" cy="2590800"/>
          </a:xfrm>
          <a:prstGeom prst="rect">
            <a:avLst/>
          </a:prstGeom>
        </p:spPr>
      </p:pic>
      <p:sp>
        <p:nvSpPr>
          <p:cNvPr id="2" name="Title 1"/>
          <p:cNvSpPr>
            <a:spLocks noGrp="1"/>
          </p:cNvSpPr>
          <p:nvPr>
            <p:ph type="title"/>
          </p:nvPr>
        </p:nvSpPr>
        <p:spPr/>
        <p:txBody>
          <a:bodyPr/>
          <a:lstStyle/>
          <a:p>
            <a:r>
              <a:rPr lang="en-US" dirty="0" smtClean="0"/>
              <a:t>Muscular Networks</a:t>
            </a:r>
            <a:endParaRPr lang="en-US" dirty="0"/>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17</a:t>
            </a:fld>
            <a:endParaRPr lang="en-US"/>
          </a:p>
        </p:txBody>
      </p:sp>
      <p:pic>
        <p:nvPicPr>
          <p:cNvPr id="6" name="Picture 5"/>
          <p:cNvPicPr>
            <a:picLocks noChangeAspect="1"/>
          </p:cNvPicPr>
          <p:nvPr/>
        </p:nvPicPr>
        <p:blipFill>
          <a:blip r:embed="rId3"/>
          <a:stretch>
            <a:fillRect/>
          </a:stretch>
        </p:blipFill>
        <p:spPr>
          <a:xfrm>
            <a:off x="6960268" y="1198490"/>
            <a:ext cx="2197100" cy="2603500"/>
          </a:xfrm>
          <a:prstGeom prst="rect">
            <a:avLst/>
          </a:prstGeom>
        </p:spPr>
      </p:pic>
      <p:pic>
        <p:nvPicPr>
          <p:cNvPr id="7" name="Picture 6"/>
          <p:cNvPicPr>
            <a:picLocks noChangeAspect="1"/>
          </p:cNvPicPr>
          <p:nvPr/>
        </p:nvPicPr>
        <p:blipFill>
          <a:blip r:embed="rId4"/>
          <a:stretch>
            <a:fillRect/>
          </a:stretch>
        </p:blipFill>
        <p:spPr>
          <a:xfrm>
            <a:off x="4737768" y="4076708"/>
            <a:ext cx="2235200" cy="2527300"/>
          </a:xfrm>
          <a:prstGeom prst="rect">
            <a:avLst/>
          </a:prstGeom>
        </p:spPr>
      </p:pic>
      <p:pic>
        <p:nvPicPr>
          <p:cNvPr id="8" name="Picture 7"/>
          <p:cNvPicPr>
            <a:picLocks noChangeAspect="1"/>
          </p:cNvPicPr>
          <p:nvPr/>
        </p:nvPicPr>
        <p:blipFill>
          <a:blip r:embed="rId5"/>
          <a:stretch>
            <a:fillRect/>
          </a:stretch>
        </p:blipFill>
        <p:spPr>
          <a:xfrm>
            <a:off x="6947568" y="4025240"/>
            <a:ext cx="2209800" cy="2565400"/>
          </a:xfrm>
          <a:prstGeom prst="rect">
            <a:avLst/>
          </a:prstGeom>
        </p:spPr>
      </p:pic>
      <p:sp>
        <p:nvSpPr>
          <p:cNvPr id="3" name="Content Placeholder 2"/>
          <p:cNvSpPr>
            <a:spLocks noGrp="1"/>
          </p:cNvSpPr>
          <p:nvPr>
            <p:ph idx="1"/>
          </p:nvPr>
        </p:nvSpPr>
        <p:spPr>
          <a:xfrm>
            <a:off x="-18713" y="927768"/>
            <a:ext cx="5098713" cy="5265826"/>
          </a:xfrm>
        </p:spPr>
        <p:txBody>
          <a:bodyPr/>
          <a:lstStyle/>
          <a:p>
            <a:r>
              <a:rPr lang="en-US" dirty="0" smtClean="0">
                <a:latin typeface="Arial Narrow"/>
                <a:cs typeface="Arial Narrow"/>
              </a:rPr>
              <a:t>Setup</a:t>
            </a:r>
          </a:p>
          <a:p>
            <a:pPr lvl="1"/>
            <a:r>
              <a:rPr lang="en-US" dirty="0" smtClean="0">
                <a:latin typeface="Arial Narrow"/>
                <a:cs typeface="Arial Narrow"/>
              </a:rPr>
              <a:t>3 healthy subjects asked to</a:t>
            </a:r>
          </a:p>
          <a:p>
            <a:pPr lvl="2"/>
            <a:r>
              <a:rPr lang="en-US" dirty="0" smtClean="0">
                <a:latin typeface="Arial Narrow"/>
                <a:cs typeface="Arial Narrow"/>
              </a:rPr>
              <a:t>Extend </a:t>
            </a:r>
            <a:r>
              <a:rPr lang="en-US" dirty="0">
                <a:latin typeface="Arial Narrow"/>
                <a:cs typeface="Arial Narrow"/>
              </a:rPr>
              <a:t>all </a:t>
            </a:r>
            <a:r>
              <a:rPr lang="en-US" dirty="0" smtClean="0">
                <a:latin typeface="Arial Narrow"/>
                <a:cs typeface="Arial Narrow"/>
              </a:rPr>
              <a:t>fingers </a:t>
            </a:r>
            <a:r>
              <a:rPr lang="en-US" dirty="0">
                <a:latin typeface="Arial Narrow"/>
                <a:cs typeface="Arial Narrow"/>
              </a:rPr>
              <a:t>at a consistent strength for 10 seconds </a:t>
            </a:r>
          </a:p>
          <a:p>
            <a:pPr lvl="2"/>
            <a:r>
              <a:rPr lang="en-US" dirty="0" smtClean="0">
                <a:latin typeface="Arial Narrow"/>
                <a:cs typeface="Arial Narrow"/>
              </a:rPr>
              <a:t>Flex </a:t>
            </a:r>
            <a:r>
              <a:rPr lang="en-US" dirty="0">
                <a:latin typeface="Arial Narrow"/>
                <a:cs typeface="Arial Narrow"/>
              </a:rPr>
              <a:t>all </a:t>
            </a:r>
            <a:r>
              <a:rPr lang="en-US" dirty="0" smtClean="0">
                <a:latin typeface="Arial Narrow"/>
                <a:cs typeface="Arial Narrow"/>
              </a:rPr>
              <a:t>fingers at </a:t>
            </a:r>
            <a:r>
              <a:rPr lang="en-US" dirty="0">
                <a:latin typeface="Arial Narrow"/>
                <a:cs typeface="Arial Narrow"/>
              </a:rPr>
              <a:t>a consistent </a:t>
            </a:r>
            <a:r>
              <a:rPr lang="en-US" dirty="0" smtClean="0">
                <a:latin typeface="Arial Narrow"/>
                <a:cs typeface="Arial Narrow"/>
              </a:rPr>
              <a:t>    strength </a:t>
            </a:r>
            <a:r>
              <a:rPr lang="en-US" dirty="0">
                <a:latin typeface="Arial Narrow"/>
                <a:cs typeface="Arial Narrow"/>
              </a:rPr>
              <a:t>for 10 seconds </a:t>
            </a:r>
            <a:endParaRPr lang="en-US" dirty="0" smtClean="0">
              <a:latin typeface="Arial Narrow"/>
              <a:cs typeface="Arial Narrow"/>
            </a:endParaRPr>
          </a:p>
          <a:p>
            <a:pPr lvl="2"/>
            <a:r>
              <a:rPr lang="en-US" dirty="0" smtClean="0">
                <a:latin typeface="Arial Narrow"/>
                <a:cs typeface="Arial Narrow"/>
              </a:rPr>
              <a:t>Pronate forearm</a:t>
            </a:r>
          </a:p>
          <a:p>
            <a:pPr lvl="2"/>
            <a:r>
              <a:rPr lang="en-US" dirty="0" smtClean="0">
                <a:latin typeface="Arial Narrow"/>
                <a:cs typeface="Arial Narrow"/>
              </a:rPr>
              <a:t>Supinate forearm</a:t>
            </a:r>
          </a:p>
          <a:p>
            <a:r>
              <a:rPr lang="en-US" dirty="0" smtClean="0">
                <a:latin typeface="Arial Narrow"/>
                <a:cs typeface="Arial Narrow"/>
              </a:rPr>
              <a:t>Connectivity </a:t>
            </a:r>
          </a:p>
          <a:p>
            <a:pPr lvl="1"/>
            <a:r>
              <a:rPr lang="en-US" dirty="0" smtClean="0">
                <a:latin typeface="Arial Narrow"/>
                <a:cs typeface="Arial Narrow"/>
              </a:rPr>
              <a:t>Constructed by performing a </a:t>
            </a:r>
            <a:r>
              <a:rPr lang="en-US" dirty="0">
                <a:latin typeface="Arial Narrow"/>
                <a:cs typeface="Arial Narrow"/>
              </a:rPr>
              <a:t>t-test with the null </a:t>
            </a:r>
            <a:r>
              <a:rPr lang="en-US" dirty="0" smtClean="0">
                <a:latin typeface="Arial Narrow"/>
                <a:cs typeface="Arial Narrow"/>
              </a:rPr>
              <a:t>hypothesis</a:t>
            </a:r>
          </a:p>
          <a:p>
            <a:pPr lvl="1"/>
            <a:r>
              <a:rPr lang="en-US" dirty="0" smtClean="0">
                <a:latin typeface="Arial Narrow"/>
                <a:cs typeface="Arial Narrow"/>
              </a:rPr>
              <a:t>Few dominant muscles for an action</a:t>
            </a:r>
          </a:p>
          <a:p>
            <a:pPr lvl="1"/>
            <a:r>
              <a:rPr lang="en-US" dirty="0">
                <a:latin typeface="Arial Narrow"/>
                <a:cs typeface="Arial Narrow"/>
              </a:rPr>
              <a:t>Demonstrates consistency </a:t>
            </a:r>
            <a:r>
              <a:rPr lang="en-US" dirty="0" smtClean="0">
                <a:latin typeface="Arial Narrow"/>
                <a:cs typeface="Arial Narrow"/>
              </a:rPr>
              <a:t>with clinical &amp; </a:t>
            </a:r>
            <a:r>
              <a:rPr lang="en-US" dirty="0">
                <a:latin typeface="Arial Narrow"/>
                <a:cs typeface="Arial Narrow"/>
              </a:rPr>
              <a:t>anatomical observations </a:t>
            </a:r>
            <a:endParaRPr lang="en-US" dirty="0" smtClean="0">
              <a:latin typeface="Arial Narrow"/>
              <a:cs typeface="Arial Narrow"/>
            </a:endParaRPr>
          </a:p>
          <a:p>
            <a:pPr lvl="1"/>
            <a:endParaRPr lang="en-US" dirty="0">
              <a:latin typeface="Arial Narrow"/>
              <a:cs typeface="Arial Narrow"/>
            </a:endParaRPr>
          </a:p>
        </p:txBody>
      </p:sp>
      <p:sp>
        <p:nvSpPr>
          <p:cNvPr id="9" name="TextBox 8"/>
          <p:cNvSpPr txBox="1"/>
          <p:nvPr/>
        </p:nvSpPr>
        <p:spPr>
          <a:xfrm>
            <a:off x="-39014" y="6476109"/>
            <a:ext cx="4276804" cy="400110"/>
          </a:xfrm>
          <a:prstGeom prst="rect">
            <a:avLst/>
          </a:prstGeom>
          <a:noFill/>
        </p:spPr>
        <p:txBody>
          <a:bodyPr wrap="square" rtlCol="0">
            <a:spAutoFit/>
          </a:bodyPr>
          <a:lstStyle/>
          <a:p>
            <a:r>
              <a:rPr lang="en-US" sz="1000" dirty="0" err="1" smtClean="0">
                <a:latin typeface="Arial Narrow"/>
                <a:cs typeface="Arial Narrow"/>
              </a:rPr>
              <a:t>Yuankun</a:t>
            </a:r>
            <a:r>
              <a:rPr lang="en-US" sz="1000" dirty="0" smtClean="0">
                <a:latin typeface="Arial Narrow"/>
                <a:cs typeface="Arial Narrow"/>
              </a:rPr>
              <a:t> </a:t>
            </a:r>
            <a:r>
              <a:rPr lang="en-US" sz="1000" dirty="0" err="1" smtClean="0">
                <a:latin typeface="Arial Narrow"/>
                <a:cs typeface="Arial Narrow"/>
              </a:rPr>
              <a:t>Xue</a:t>
            </a:r>
            <a:r>
              <a:rPr lang="en-US" sz="1000" dirty="0" smtClean="0">
                <a:latin typeface="Arial Narrow"/>
                <a:cs typeface="Arial Narrow"/>
              </a:rPr>
              <a:t>, Saul Rodriguez, and Paul Bogdan</a:t>
            </a:r>
            <a:r>
              <a:rPr lang="en-US" sz="1000" dirty="0">
                <a:latin typeface="Arial Narrow"/>
                <a:cs typeface="Arial Narrow"/>
              </a:rPr>
              <a:t>, A </a:t>
            </a:r>
            <a:r>
              <a:rPr lang="en-US" sz="1000" dirty="0" err="1">
                <a:latin typeface="Arial Narrow"/>
                <a:cs typeface="Arial Narrow"/>
              </a:rPr>
              <a:t>spatio</a:t>
            </a:r>
            <a:r>
              <a:rPr lang="en-US" sz="1000" dirty="0">
                <a:latin typeface="Arial Narrow"/>
                <a:cs typeface="Arial Narrow"/>
              </a:rPr>
              <a:t>-temporal fractal model for a CPS approach to brain-machine-body </a:t>
            </a:r>
            <a:r>
              <a:rPr lang="en-US" sz="1000" dirty="0" smtClean="0">
                <a:latin typeface="Arial Narrow"/>
                <a:cs typeface="Arial Narrow"/>
              </a:rPr>
              <a:t>interfaces, DATE 2016 </a:t>
            </a:r>
            <a:endParaRPr lang="en-US" sz="1000" dirty="0">
              <a:latin typeface="Arial Narrow"/>
              <a:cs typeface="Arial Narrow"/>
            </a:endParaRPr>
          </a:p>
        </p:txBody>
      </p:sp>
    </p:spTree>
    <p:extLst>
      <p:ext uri="{BB962C8B-B14F-4D97-AF65-F5344CB8AC3E}">
        <p14:creationId xmlns:p14="http://schemas.microsoft.com/office/powerpoint/2010/main" val="19818690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14" y="76200"/>
            <a:ext cx="9519356" cy="685800"/>
          </a:xfrm>
        </p:spPr>
        <p:txBody>
          <a:bodyPr/>
          <a:lstStyle/>
          <a:p>
            <a:r>
              <a:rPr lang="en-US" sz="3500" dirty="0" smtClean="0"/>
              <a:t>A Geometric Perspective: Stochastic</a:t>
            </a:r>
            <a:endParaRPr lang="en-US" sz="3500" dirty="0"/>
          </a:p>
        </p:txBody>
      </p:sp>
      <p:sp>
        <p:nvSpPr>
          <p:cNvPr id="3" name="Content Placeholder 2"/>
          <p:cNvSpPr>
            <a:spLocks noGrp="1"/>
          </p:cNvSpPr>
          <p:nvPr>
            <p:ph idx="1"/>
          </p:nvPr>
        </p:nvSpPr>
        <p:spPr>
          <a:xfrm>
            <a:off x="128336" y="3752018"/>
            <a:ext cx="8909302" cy="2063060"/>
          </a:xfrm>
        </p:spPr>
        <p:txBody>
          <a:bodyPr/>
          <a:lstStyle/>
          <a:p>
            <a:r>
              <a:rPr lang="en-US" dirty="0" smtClean="0">
                <a:latin typeface="Arial Narrow"/>
                <a:cs typeface="Arial Narrow"/>
              </a:rPr>
              <a:t>Analysis of the magnitude of positive and negative increments in the stochastic process </a:t>
            </a:r>
          </a:p>
          <a:p>
            <a:pPr lvl="1"/>
            <a:r>
              <a:rPr lang="en-US" dirty="0" smtClean="0">
                <a:latin typeface="Arial Narrow"/>
                <a:cs typeface="Arial Narrow"/>
              </a:rPr>
              <a:t>dictates the degree of nonlinearity / confidence in linearity assumption</a:t>
            </a:r>
          </a:p>
          <a:p>
            <a:r>
              <a:rPr lang="en-US" dirty="0" smtClean="0">
                <a:latin typeface="Arial Narrow"/>
                <a:cs typeface="Arial Narrow"/>
              </a:rPr>
              <a:t>Analysis of inter-event times distribution </a:t>
            </a:r>
          </a:p>
          <a:p>
            <a:pPr lvl="1"/>
            <a:r>
              <a:rPr lang="en-US" dirty="0" smtClean="0">
                <a:latin typeface="Arial Narrow"/>
                <a:cs typeface="Arial Narrow"/>
              </a:rPr>
              <a:t>dictates whether the stochastic process has short-range or long-range memory</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18</a:t>
            </a:fld>
            <a:endParaRPr lang="en-US"/>
          </a:p>
        </p:txBody>
      </p:sp>
      <p:sp>
        <p:nvSpPr>
          <p:cNvPr id="6" name="Line 28"/>
          <p:cNvSpPr>
            <a:spLocks noChangeShapeType="1"/>
          </p:cNvSpPr>
          <p:nvPr/>
        </p:nvSpPr>
        <p:spPr bwMode="auto">
          <a:xfrm>
            <a:off x="2622909" y="3211833"/>
            <a:ext cx="4112421"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sp>
        <p:nvSpPr>
          <p:cNvPr id="7" name="Line 29"/>
          <p:cNvSpPr>
            <a:spLocks noChangeShapeType="1"/>
          </p:cNvSpPr>
          <p:nvPr/>
        </p:nvSpPr>
        <p:spPr bwMode="auto">
          <a:xfrm rot="16200000">
            <a:off x="1556742" y="2163915"/>
            <a:ext cx="2125980"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cxnSp>
        <p:nvCxnSpPr>
          <p:cNvPr id="8" name="AutoShape 17"/>
          <p:cNvCxnSpPr>
            <a:cxnSpLocks noChangeShapeType="1"/>
          </p:cNvCxnSpPr>
          <p:nvPr/>
        </p:nvCxnSpPr>
        <p:spPr bwMode="auto">
          <a:xfrm flipH="1" flipV="1">
            <a:off x="3268227" y="1881500"/>
            <a:ext cx="399212" cy="1065227"/>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9" name="AutoShape 18"/>
          <p:cNvCxnSpPr>
            <a:cxnSpLocks noChangeShapeType="1"/>
          </p:cNvCxnSpPr>
          <p:nvPr/>
        </p:nvCxnSpPr>
        <p:spPr bwMode="auto">
          <a:xfrm flipV="1">
            <a:off x="3653945" y="2186300"/>
            <a:ext cx="154032" cy="769952"/>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0" name="AutoShape 19"/>
          <p:cNvCxnSpPr>
            <a:cxnSpLocks noChangeShapeType="1"/>
          </p:cNvCxnSpPr>
          <p:nvPr/>
        </p:nvCxnSpPr>
        <p:spPr bwMode="auto">
          <a:xfrm>
            <a:off x="3795277" y="2173599"/>
            <a:ext cx="441281" cy="604058"/>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1" name="AutoShape 20"/>
          <p:cNvCxnSpPr>
            <a:cxnSpLocks noChangeShapeType="1"/>
          </p:cNvCxnSpPr>
          <p:nvPr/>
        </p:nvCxnSpPr>
        <p:spPr bwMode="auto">
          <a:xfrm flipV="1">
            <a:off x="4219889" y="1306044"/>
            <a:ext cx="623888" cy="1476375"/>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2" name="AutoShape 21"/>
          <p:cNvCxnSpPr>
            <a:cxnSpLocks noChangeShapeType="1"/>
          </p:cNvCxnSpPr>
          <p:nvPr/>
        </p:nvCxnSpPr>
        <p:spPr bwMode="auto">
          <a:xfrm flipH="1" flipV="1">
            <a:off x="4841397" y="1313189"/>
            <a:ext cx="211136" cy="1127124"/>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3" name="AutoShape 22"/>
          <p:cNvCxnSpPr>
            <a:cxnSpLocks noChangeShapeType="1"/>
          </p:cNvCxnSpPr>
          <p:nvPr/>
        </p:nvCxnSpPr>
        <p:spPr bwMode="auto">
          <a:xfrm flipV="1">
            <a:off x="5066016" y="2082356"/>
            <a:ext cx="97631" cy="345281"/>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4" name="AutoShape 23"/>
          <p:cNvCxnSpPr>
            <a:cxnSpLocks noChangeShapeType="1"/>
          </p:cNvCxnSpPr>
          <p:nvPr/>
        </p:nvCxnSpPr>
        <p:spPr bwMode="auto">
          <a:xfrm flipH="1" flipV="1">
            <a:off x="5146979" y="2089499"/>
            <a:ext cx="371475" cy="404813"/>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5" name="AutoShape 24"/>
          <p:cNvCxnSpPr>
            <a:cxnSpLocks noChangeShapeType="1"/>
          </p:cNvCxnSpPr>
          <p:nvPr/>
        </p:nvCxnSpPr>
        <p:spPr bwMode="auto">
          <a:xfrm flipV="1">
            <a:off x="5520835" y="1768031"/>
            <a:ext cx="33338" cy="745331"/>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6" name="AutoShape 25"/>
          <p:cNvCxnSpPr>
            <a:cxnSpLocks noChangeShapeType="1"/>
          </p:cNvCxnSpPr>
          <p:nvPr/>
        </p:nvCxnSpPr>
        <p:spPr bwMode="auto">
          <a:xfrm>
            <a:off x="5547029" y="1782318"/>
            <a:ext cx="550068" cy="557213"/>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sp>
        <p:nvSpPr>
          <p:cNvPr id="17" name="Text Box 10"/>
          <p:cNvSpPr txBox="1">
            <a:spLocks noChangeArrowheads="1"/>
          </p:cNvSpPr>
          <p:nvPr/>
        </p:nvSpPr>
        <p:spPr bwMode="auto">
          <a:xfrm>
            <a:off x="1645040" y="961360"/>
            <a:ext cx="1157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x</a:t>
            </a:r>
            <a:r>
              <a:rPr lang="en-US" altLang="zh-CN" dirty="0" smtClean="0">
                <a:solidFill>
                  <a:srgbClr val="000000"/>
                </a:solidFill>
                <a:ea typeface="宋体" pitchFamily="2" charset="-122"/>
              </a:rPr>
              <a:t>(</a:t>
            </a:r>
            <a:r>
              <a:rPr lang="en-US" altLang="zh-CN" i="1" dirty="0">
                <a:solidFill>
                  <a:srgbClr val="000000"/>
                </a:solidFill>
                <a:ea typeface="宋体" pitchFamily="2" charset="-122"/>
              </a:rPr>
              <a:t>t</a:t>
            </a:r>
            <a:r>
              <a:rPr lang="en-US" altLang="zh-CN" dirty="0" smtClean="0">
                <a:solidFill>
                  <a:srgbClr val="000000"/>
                </a:solidFill>
                <a:ea typeface="宋体" pitchFamily="2" charset="-122"/>
              </a:rPr>
              <a:t>)</a:t>
            </a:r>
          </a:p>
        </p:txBody>
      </p:sp>
      <p:sp>
        <p:nvSpPr>
          <p:cNvPr id="18" name="Text Box 9"/>
          <p:cNvSpPr txBox="1">
            <a:spLocks noChangeArrowheads="1"/>
          </p:cNvSpPr>
          <p:nvPr/>
        </p:nvSpPr>
        <p:spPr bwMode="auto">
          <a:xfrm>
            <a:off x="6065404" y="2807746"/>
            <a:ext cx="6548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t</a:t>
            </a:r>
            <a:endParaRPr lang="en-US" altLang="zh-CN" i="1" dirty="0" smtClean="0">
              <a:solidFill>
                <a:srgbClr val="000000"/>
              </a:solidFill>
              <a:ea typeface="宋体" pitchFamily="2" charset="-122"/>
            </a:endParaRPr>
          </a:p>
        </p:txBody>
      </p:sp>
      <p:cxnSp>
        <p:nvCxnSpPr>
          <p:cNvPr id="19" name="AutoShape 20"/>
          <p:cNvCxnSpPr>
            <a:cxnSpLocks noChangeShapeType="1"/>
          </p:cNvCxnSpPr>
          <p:nvPr/>
        </p:nvCxnSpPr>
        <p:spPr bwMode="auto">
          <a:xfrm>
            <a:off x="4227081" y="2776848"/>
            <a:ext cx="6348" cy="411480"/>
          </a:xfrm>
          <a:prstGeom prst="straightConnector1">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20" name="AutoShape 22"/>
          <p:cNvCxnSpPr>
            <a:cxnSpLocks noChangeShapeType="1"/>
          </p:cNvCxnSpPr>
          <p:nvPr/>
        </p:nvCxnSpPr>
        <p:spPr bwMode="auto">
          <a:xfrm flipV="1">
            <a:off x="2627614" y="2590356"/>
            <a:ext cx="97631" cy="345281"/>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21" name="AutoShape 23"/>
          <p:cNvCxnSpPr>
            <a:cxnSpLocks noChangeShapeType="1"/>
          </p:cNvCxnSpPr>
          <p:nvPr/>
        </p:nvCxnSpPr>
        <p:spPr bwMode="auto">
          <a:xfrm flipH="1" flipV="1">
            <a:off x="2708577" y="2597499"/>
            <a:ext cx="371475" cy="404813"/>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22" name="AutoShape 24"/>
          <p:cNvCxnSpPr>
            <a:cxnSpLocks noChangeShapeType="1"/>
          </p:cNvCxnSpPr>
          <p:nvPr/>
        </p:nvCxnSpPr>
        <p:spPr bwMode="auto">
          <a:xfrm flipV="1">
            <a:off x="3082433" y="1881500"/>
            <a:ext cx="179444" cy="1139864"/>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23" name="AutoShape 20"/>
          <p:cNvCxnSpPr>
            <a:cxnSpLocks noChangeShapeType="1"/>
          </p:cNvCxnSpPr>
          <p:nvPr/>
        </p:nvCxnSpPr>
        <p:spPr bwMode="auto">
          <a:xfrm>
            <a:off x="4830330" y="1378262"/>
            <a:ext cx="6348" cy="1783080"/>
          </a:xfrm>
          <a:prstGeom prst="straightConnector1">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24" name="AutoShape 20"/>
          <p:cNvCxnSpPr>
            <a:cxnSpLocks noChangeShapeType="1"/>
          </p:cNvCxnSpPr>
          <p:nvPr/>
        </p:nvCxnSpPr>
        <p:spPr bwMode="auto">
          <a:xfrm rot="16200000">
            <a:off x="3740669" y="234308"/>
            <a:ext cx="6348" cy="2194562"/>
          </a:xfrm>
          <a:prstGeom prst="straightConnector1">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25" name="AutoShape 20"/>
          <p:cNvCxnSpPr>
            <a:cxnSpLocks noChangeShapeType="1"/>
          </p:cNvCxnSpPr>
          <p:nvPr/>
        </p:nvCxnSpPr>
        <p:spPr bwMode="auto">
          <a:xfrm rot="16200000">
            <a:off x="3406664" y="1990712"/>
            <a:ext cx="6348" cy="1577341"/>
          </a:xfrm>
          <a:prstGeom prst="straightConnector1">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cxnSp>
      <p:sp>
        <p:nvSpPr>
          <p:cNvPr id="26" name="Right Brace 25"/>
          <p:cNvSpPr>
            <a:spLocks/>
          </p:cNvSpPr>
          <p:nvPr/>
        </p:nvSpPr>
        <p:spPr>
          <a:xfrm rot="10800000">
            <a:off x="2386272" y="1318040"/>
            <a:ext cx="213086" cy="146304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ight Brace 26"/>
          <p:cNvSpPr>
            <a:spLocks/>
          </p:cNvSpPr>
          <p:nvPr/>
        </p:nvSpPr>
        <p:spPr>
          <a:xfrm rot="5400000">
            <a:off x="4425537" y="3062595"/>
            <a:ext cx="213086" cy="61722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2832129" y="3372434"/>
            <a:ext cx="3435210" cy="430887"/>
          </a:xfrm>
          <a:prstGeom prst="rect">
            <a:avLst/>
          </a:prstGeom>
          <a:noFill/>
        </p:spPr>
        <p:txBody>
          <a:bodyPr wrap="none" rtlCol="0">
            <a:spAutoFit/>
          </a:bodyPr>
          <a:lstStyle/>
          <a:p>
            <a:r>
              <a:rPr lang="en-US" dirty="0" smtClean="0"/>
              <a:t>Inter-event time </a:t>
            </a:r>
            <a:r>
              <a:rPr lang="en-US" i="1" dirty="0" smtClean="0">
                <a:latin typeface="Times New Roman"/>
                <a:cs typeface="Times New Roman"/>
              </a:rPr>
              <a:t>t</a:t>
            </a:r>
            <a:r>
              <a:rPr lang="en-US" baseline="-25000" dirty="0" smtClean="0"/>
              <a:t>2</a:t>
            </a:r>
            <a:r>
              <a:rPr lang="en-US" dirty="0" smtClean="0"/>
              <a:t>-</a:t>
            </a:r>
            <a:r>
              <a:rPr lang="en-US" i="1" dirty="0" smtClean="0">
                <a:latin typeface="Times New Roman"/>
                <a:cs typeface="Times New Roman"/>
              </a:rPr>
              <a:t>t</a:t>
            </a:r>
            <a:r>
              <a:rPr lang="en-US" baseline="-25000" dirty="0" smtClean="0"/>
              <a:t>1</a:t>
            </a:r>
            <a:r>
              <a:rPr lang="en-US" dirty="0" smtClean="0"/>
              <a:t> = </a:t>
            </a:r>
            <a:r>
              <a:rPr lang="en-US" dirty="0" err="1" smtClean="0">
                <a:latin typeface="Times New Roman"/>
                <a:cs typeface="Times New Roman"/>
              </a:rPr>
              <a:t>Δ</a:t>
            </a:r>
            <a:r>
              <a:rPr lang="en-US" i="1" dirty="0" err="1" smtClean="0">
                <a:latin typeface="Times New Roman"/>
                <a:cs typeface="Times New Roman"/>
              </a:rPr>
              <a:t>t</a:t>
            </a:r>
            <a:endParaRPr lang="en-US" i="1" dirty="0">
              <a:latin typeface="Times New Roman"/>
              <a:cs typeface="Times New Roman"/>
            </a:endParaRPr>
          </a:p>
        </p:txBody>
      </p:sp>
      <p:sp>
        <p:nvSpPr>
          <p:cNvPr id="29" name="TextBox 28"/>
          <p:cNvSpPr txBox="1"/>
          <p:nvPr/>
        </p:nvSpPr>
        <p:spPr>
          <a:xfrm>
            <a:off x="-66428" y="1322245"/>
            <a:ext cx="2627759" cy="1446550"/>
          </a:xfrm>
          <a:prstGeom prst="rect">
            <a:avLst/>
          </a:prstGeom>
          <a:noFill/>
        </p:spPr>
        <p:txBody>
          <a:bodyPr wrap="square" rtlCol="0">
            <a:spAutoFit/>
          </a:bodyPr>
          <a:lstStyle/>
          <a:p>
            <a:pPr algn="ctr"/>
            <a:r>
              <a:rPr lang="en-US" dirty="0" smtClean="0"/>
              <a:t>Magnitude of positive increments in the stochastic process </a:t>
            </a:r>
            <a:r>
              <a:rPr lang="en-US" i="1" dirty="0" smtClean="0">
                <a:latin typeface="Times New Roman"/>
                <a:cs typeface="Times New Roman"/>
              </a:rPr>
              <a:t>x</a:t>
            </a:r>
            <a:r>
              <a:rPr lang="en-US" dirty="0" smtClean="0"/>
              <a:t>(</a:t>
            </a:r>
            <a:r>
              <a:rPr lang="en-US" i="1" dirty="0" smtClean="0">
                <a:latin typeface="Times New Roman"/>
                <a:cs typeface="Times New Roman"/>
              </a:rPr>
              <a:t>t</a:t>
            </a:r>
            <a:r>
              <a:rPr lang="en-US" dirty="0" smtClean="0"/>
              <a:t>) </a:t>
            </a:r>
            <a:endParaRPr lang="en-US" dirty="0"/>
          </a:p>
        </p:txBody>
      </p:sp>
      <p:cxnSp>
        <p:nvCxnSpPr>
          <p:cNvPr id="31" name="AutoShape 20"/>
          <p:cNvCxnSpPr>
            <a:cxnSpLocks noChangeShapeType="1"/>
          </p:cNvCxnSpPr>
          <p:nvPr/>
        </p:nvCxnSpPr>
        <p:spPr bwMode="auto">
          <a:xfrm rot="16200000">
            <a:off x="5614872" y="606477"/>
            <a:ext cx="6348" cy="1463040"/>
          </a:xfrm>
          <a:prstGeom prst="straightConnector1">
            <a:avLst/>
          </a:prstGeom>
          <a:noFill/>
          <a:ln w="25400">
            <a:solidFill>
              <a:srgbClr val="3366FF"/>
            </a:solidFill>
            <a:prstDash val="sysDash"/>
            <a:round/>
            <a:headEnd/>
            <a:tailEnd/>
          </a:ln>
          <a:extLst>
            <a:ext uri="{909E8E84-426E-40dd-AFC4-6F175D3DCCD1}">
              <a14:hiddenFill xmlns:a14="http://schemas.microsoft.com/office/drawing/2010/main">
                <a:noFill/>
              </a14:hiddenFill>
            </a:ext>
          </a:extLst>
        </p:spPr>
      </p:cxnSp>
      <p:cxnSp>
        <p:nvCxnSpPr>
          <p:cNvPr id="33" name="AutoShape 20"/>
          <p:cNvCxnSpPr>
            <a:cxnSpLocks noChangeShapeType="1"/>
          </p:cNvCxnSpPr>
          <p:nvPr/>
        </p:nvCxnSpPr>
        <p:spPr bwMode="auto">
          <a:xfrm rot="16200000">
            <a:off x="5675832" y="1784653"/>
            <a:ext cx="6348" cy="1280160"/>
          </a:xfrm>
          <a:prstGeom prst="straightConnector1">
            <a:avLst/>
          </a:prstGeom>
          <a:noFill/>
          <a:ln w="25400">
            <a:solidFill>
              <a:srgbClr val="3366FF"/>
            </a:solidFill>
            <a:prstDash val="sysDash"/>
            <a:round/>
            <a:headEnd/>
            <a:tailEnd/>
          </a:ln>
          <a:extLst>
            <a:ext uri="{909E8E84-426E-40dd-AFC4-6F175D3DCCD1}">
              <a14:hiddenFill xmlns:a14="http://schemas.microsoft.com/office/drawing/2010/main">
                <a:noFill/>
              </a14:hiddenFill>
            </a:ext>
          </a:extLst>
        </p:spPr>
      </p:cxnSp>
      <p:sp>
        <p:nvSpPr>
          <p:cNvPr id="34" name="TextBox 33"/>
          <p:cNvSpPr txBox="1"/>
          <p:nvPr/>
        </p:nvSpPr>
        <p:spPr>
          <a:xfrm>
            <a:off x="6385582" y="1093165"/>
            <a:ext cx="2706157" cy="1446550"/>
          </a:xfrm>
          <a:prstGeom prst="rect">
            <a:avLst/>
          </a:prstGeom>
          <a:noFill/>
        </p:spPr>
        <p:txBody>
          <a:bodyPr wrap="square" rtlCol="0">
            <a:spAutoFit/>
          </a:bodyPr>
          <a:lstStyle/>
          <a:p>
            <a:pPr algn="ctr"/>
            <a:r>
              <a:rPr lang="en-US" dirty="0" smtClean="0"/>
              <a:t>Magnitude of negative increments in the stochastic process </a:t>
            </a:r>
            <a:r>
              <a:rPr lang="en-US" i="1" dirty="0" smtClean="0">
                <a:latin typeface="Times New Roman"/>
                <a:cs typeface="Times New Roman"/>
              </a:rPr>
              <a:t>x</a:t>
            </a:r>
            <a:r>
              <a:rPr lang="en-US" dirty="0" smtClean="0"/>
              <a:t>(</a:t>
            </a:r>
            <a:r>
              <a:rPr lang="en-US" i="1" dirty="0" smtClean="0">
                <a:latin typeface="Times New Roman"/>
                <a:cs typeface="Times New Roman"/>
              </a:rPr>
              <a:t>t</a:t>
            </a:r>
            <a:r>
              <a:rPr lang="en-US" dirty="0" smtClean="0"/>
              <a:t>) </a:t>
            </a:r>
            <a:endParaRPr lang="en-US" dirty="0"/>
          </a:p>
        </p:txBody>
      </p:sp>
      <p:sp>
        <p:nvSpPr>
          <p:cNvPr id="38" name="Right Brace 37"/>
          <p:cNvSpPr>
            <a:spLocks/>
          </p:cNvSpPr>
          <p:nvPr/>
        </p:nvSpPr>
        <p:spPr>
          <a:xfrm>
            <a:off x="6327560" y="1282777"/>
            <a:ext cx="213086" cy="1188720"/>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046548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linds(horizontal)">
                                      <p:cBhvr>
                                        <p:cTn id="21" dur="500"/>
                                        <p:tgtEl>
                                          <p:spTgt spid="2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linds(horizontal)">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linds(horizontal)">
                                      <p:cBhvr>
                                        <p:cTn id="35" dur="500"/>
                                        <p:tgtEl>
                                          <p:spTgt spid="31"/>
                                        </p:tgtEl>
                                      </p:cBhvr>
                                    </p:animEffect>
                                  </p:childTnLst>
                                </p:cTn>
                              </p:par>
                              <p:par>
                                <p:cTn id="36" presetID="3" presetClass="entr" presetSubtype="1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linds(horizontal)">
                                      <p:cBhvr>
                                        <p:cTn id="41" dur="500"/>
                                        <p:tgtEl>
                                          <p:spTgt spid="38"/>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linds(horizontal)">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4" grpId="0"/>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9" y="76200"/>
            <a:ext cx="9601019" cy="685800"/>
          </a:xfrm>
        </p:spPr>
        <p:txBody>
          <a:bodyPr/>
          <a:lstStyle/>
          <a:p>
            <a:r>
              <a:rPr lang="en-US" sz="3500" dirty="0" smtClean="0"/>
              <a:t>Magnitude Increments Matter!</a:t>
            </a:r>
            <a:endParaRPr lang="en-US" sz="3500" dirty="0"/>
          </a:p>
        </p:txBody>
      </p:sp>
      <p:sp>
        <p:nvSpPr>
          <p:cNvPr id="3" name="Content Placeholder 2"/>
          <p:cNvSpPr>
            <a:spLocks noGrp="1"/>
          </p:cNvSpPr>
          <p:nvPr>
            <p:ph idx="1"/>
          </p:nvPr>
        </p:nvSpPr>
        <p:spPr/>
        <p:txBody>
          <a:bodyPr/>
          <a:lstStyle/>
          <a:p>
            <a:r>
              <a:rPr lang="en-US" dirty="0" smtClean="0">
                <a:latin typeface="Arial Narrow"/>
                <a:cs typeface="Arial Narrow"/>
              </a:rPr>
              <a:t>Statistical properties of increments determine the degree of linearity / nonlinearity</a:t>
            </a:r>
          </a:p>
          <a:p>
            <a:pPr lvl="1"/>
            <a:r>
              <a:rPr lang="en-US" dirty="0" smtClean="0">
                <a:latin typeface="Arial Narrow"/>
                <a:cs typeface="Arial Narrow"/>
              </a:rPr>
              <a:t>Exponentially distributed increments indicate an almost linear behavior </a:t>
            </a:r>
          </a:p>
          <a:p>
            <a:r>
              <a:rPr lang="en-US" dirty="0" smtClean="0">
                <a:latin typeface="Arial Narrow"/>
                <a:cs typeface="Arial Narrow"/>
              </a:rPr>
              <a:t>Stochastic processes can display an asymmetric dynamics</a:t>
            </a:r>
          </a:p>
          <a:p>
            <a:pPr lvl="1"/>
            <a:r>
              <a:rPr lang="en-US" dirty="0" smtClean="0">
                <a:latin typeface="Arial Narrow"/>
                <a:cs typeface="Arial Narrow"/>
              </a:rPr>
              <a:t>Statistical properties of positive and negative magnitude increments can be different leading to a radically new dynamic equation</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19</a:t>
            </a:fld>
            <a:endParaRPr lang="en-US"/>
          </a:p>
        </p:txBody>
      </p:sp>
      <p:pic>
        <p:nvPicPr>
          <p:cNvPr id="7" name="Picture 6"/>
          <p:cNvPicPr>
            <a:picLocks noChangeAspect="1"/>
          </p:cNvPicPr>
          <p:nvPr/>
        </p:nvPicPr>
        <p:blipFill>
          <a:blip r:embed="rId2"/>
          <a:stretch>
            <a:fillRect/>
          </a:stretch>
        </p:blipFill>
        <p:spPr>
          <a:xfrm>
            <a:off x="0" y="3930804"/>
            <a:ext cx="9144000" cy="2750275"/>
          </a:xfrm>
          <a:prstGeom prst="rect">
            <a:avLst/>
          </a:prstGeom>
        </p:spPr>
      </p:pic>
    </p:spTree>
    <p:extLst>
      <p:ext uri="{BB962C8B-B14F-4D97-AF65-F5344CB8AC3E}">
        <p14:creationId xmlns:p14="http://schemas.microsoft.com/office/powerpoint/2010/main" val="24356223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Picture 335" descr="Pic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300" y="959182"/>
            <a:ext cx="4401312" cy="298704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1254" y="875068"/>
            <a:ext cx="5173089" cy="5265826"/>
          </a:xfrm>
        </p:spPr>
        <p:txBody>
          <a:bodyPr/>
          <a:lstStyle/>
          <a:p>
            <a:r>
              <a:rPr lang="en-US" dirty="0" smtClean="0">
                <a:latin typeface="Arial Narrow"/>
                <a:cs typeface="Arial Narrow"/>
              </a:rPr>
              <a:t>Challenges for CPS and </a:t>
            </a:r>
            <a:r>
              <a:rPr lang="en-US" dirty="0" err="1" smtClean="0">
                <a:latin typeface="Arial Narrow"/>
                <a:cs typeface="Arial Narrow"/>
              </a:rPr>
              <a:t>IoT</a:t>
            </a:r>
            <a:endParaRPr lang="en-US" dirty="0" smtClean="0">
              <a:latin typeface="Arial Narrow"/>
              <a:cs typeface="Arial Narrow"/>
            </a:endParaRPr>
          </a:p>
          <a:p>
            <a:pPr lvl="1"/>
            <a:r>
              <a:rPr lang="en-US" dirty="0" smtClean="0">
                <a:latin typeface="Arial Narrow"/>
                <a:cs typeface="Arial Narrow"/>
              </a:rPr>
              <a:t>Smart mathematical models</a:t>
            </a:r>
            <a:endParaRPr lang="en-US" dirty="0">
              <a:latin typeface="Arial Narrow"/>
              <a:cs typeface="Arial Narrow"/>
            </a:endParaRPr>
          </a:p>
          <a:p>
            <a:r>
              <a:rPr lang="en-US" dirty="0" smtClean="0">
                <a:latin typeface="Arial Narrow"/>
                <a:cs typeface="Arial Narrow"/>
              </a:rPr>
              <a:t>Mathematical characteristics     of cyber &amp; physical processes</a:t>
            </a:r>
          </a:p>
          <a:p>
            <a:pPr lvl="1"/>
            <a:r>
              <a:rPr lang="en-US" dirty="0" smtClean="0">
                <a:latin typeface="Arial Narrow"/>
                <a:cs typeface="Arial Narrow"/>
              </a:rPr>
              <a:t>Long-range memory / correlations, non-Gaussian, fractality</a:t>
            </a:r>
          </a:p>
          <a:p>
            <a:r>
              <a:rPr lang="en-US" dirty="0" smtClean="0">
                <a:latin typeface="Arial Narrow"/>
                <a:cs typeface="Arial Narrow"/>
              </a:rPr>
              <a:t>Compact mathematical   modeling paradigm</a:t>
            </a:r>
          </a:p>
          <a:p>
            <a:pPr lvl="1"/>
            <a:r>
              <a:rPr lang="en-US" dirty="0" smtClean="0">
                <a:latin typeface="Arial Narrow"/>
                <a:cs typeface="Arial Narrow"/>
              </a:rPr>
              <a:t>Geometric perspective</a:t>
            </a:r>
          </a:p>
          <a:p>
            <a:pPr lvl="1"/>
            <a:r>
              <a:rPr lang="en-US" dirty="0" smtClean="0">
                <a:latin typeface="Arial Narrow"/>
                <a:cs typeface="Arial Narrow"/>
              </a:rPr>
              <a:t>Asymmetric dynamics</a:t>
            </a:r>
          </a:p>
          <a:p>
            <a:pPr lvl="1"/>
            <a:r>
              <a:rPr lang="en-US" dirty="0" smtClean="0">
                <a:latin typeface="Arial Narrow"/>
                <a:cs typeface="Arial Narrow"/>
              </a:rPr>
              <a:t>Capturing </a:t>
            </a:r>
            <a:r>
              <a:rPr lang="en-US" dirty="0" err="1" smtClean="0">
                <a:latin typeface="Arial Narrow"/>
                <a:cs typeface="Arial Narrow"/>
              </a:rPr>
              <a:t>spatio</a:t>
            </a:r>
            <a:r>
              <a:rPr lang="en-US" dirty="0" smtClean="0">
                <a:latin typeface="Arial Narrow"/>
                <a:cs typeface="Arial Narrow"/>
              </a:rPr>
              <a:t>-temporal </a:t>
            </a:r>
            <a:r>
              <a:rPr lang="en-US" dirty="0" smtClean="0">
                <a:latin typeface="Arial Narrow"/>
                <a:cs typeface="Arial Narrow"/>
              </a:rPr>
              <a:t>complexity</a:t>
            </a:r>
          </a:p>
          <a:p>
            <a:pPr lvl="1"/>
            <a:r>
              <a:rPr lang="en-US" dirty="0" smtClean="0">
                <a:latin typeface="Arial Narrow"/>
                <a:cs typeface="Arial Narrow"/>
              </a:rPr>
              <a:t>Maximum causal entropy principle</a:t>
            </a:r>
            <a:endParaRPr lang="en-US" dirty="0" smtClean="0">
              <a:latin typeface="Arial Narrow"/>
              <a:cs typeface="Arial Narrow"/>
            </a:endParaRPr>
          </a:p>
          <a:p>
            <a:r>
              <a:rPr lang="en-US" dirty="0" smtClean="0">
                <a:latin typeface="Arial Narrow"/>
                <a:cs typeface="Arial Narrow"/>
              </a:rPr>
              <a:t>Conclusions </a:t>
            </a:r>
            <a:r>
              <a:rPr lang="en-US" dirty="0" smtClean="0">
                <a:latin typeface="Arial Narrow"/>
                <a:cs typeface="Arial Narrow"/>
              </a:rPr>
              <a:t>and future work</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275779850"/>
              </p:ext>
            </p:extLst>
          </p:nvPr>
        </p:nvGraphicFramePr>
        <p:xfrm>
          <a:off x="6219195" y="4011022"/>
          <a:ext cx="2882900" cy="812513"/>
        </p:xfrm>
        <a:graphic>
          <a:graphicData uri="http://schemas.openxmlformats.org/presentationml/2006/ole">
            <mc:AlternateContent xmlns:mc="http://schemas.openxmlformats.org/markup-compatibility/2006">
              <mc:Choice xmlns:v="urn:schemas-microsoft-com:vml" Requires="v">
                <p:oleObj spid="_x0000_s98366" name="Equation" r:id="rId4" imgW="2882900" imgH="812800" progId="Equation.3">
                  <p:embed/>
                </p:oleObj>
              </mc:Choice>
              <mc:Fallback>
                <p:oleObj name="Equation" r:id="rId4" imgW="2882900" imgH="812800" progId="Equation.3">
                  <p:embed/>
                  <p:pic>
                    <p:nvPicPr>
                      <p:cNvPr id="0" name=""/>
                      <p:cNvPicPr>
                        <a:picLocks noChangeAspect="1" noChangeArrowheads="1"/>
                      </p:cNvPicPr>
                      <p:nvPr/>
                    </p:nvPicPr>
                    <p:blipFill>
                      <a:blip r:embed="rId5"/>
                      <a:srcRect/>
                      <a:stretch>
                        <a:fillRect/>
                      </a:stretch>
                    </p:blipFill>
                    <p:spPr bwMode="auto">
                      <a:xfrm>
                        <a:off x="6219195" y="4011022"/>
                        <a:ext cx="2882900" cy="812513"/>
                      </a:xfrm>
                      <a:prstGeom prst="rect">
                        <a:avLst/>
                      </a:prstGeom>
                      <a:noFill/>
                      <a:ln>
                        <a:noFill/>
                      </a:ln>
                      <a:effectLst/>
                      <a:extLst/>
                    </p:spPr>
                  </p:pic>
                </p:oleObj>
              </mc:Fallback>
            </mc:AlternateContent>
          </a:graphicData>
        </a:graphic>
      </p:graphicFrame>
      <p:sp>
        <p:nvSpPr>
          <p:cNvPr id="6" name="Down Arrow 5"/>
          <p:cNvSpPr/>
          <p:nvPr/>
        </p:nvSpPr>
        <p:spPr>
          <a:xfrm rot="19241988">
            <a:off x="6177417" y="3231269"/>
            <a:ext cx="388985" cy="892470"/>
          </a:xfrm>
          <a:prstGeom prst="downArrow">
            <a:avLst/>
          </a:prstGeom>
          <a:solidFill>
            <a:srgbClr val="33CC33"/>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6"/>
          <p:cNvSpPr/>
          <p:nvPr/>
        </p:nvSpPr>
        <p:spPr>
          <a:xfrm rot="2447390">
            <a:off x="8020644" y="4425992"/>
            <a:ext cx="388985" cy="892470"/>
          </a:xfrm>
          <a:prstGeom prst="downArrow">
            <a:avLst/>
          </a:prstGeom>
          <a:solidFill>
            <a:srgbClr val="33CC33"/>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604006" y="3434598"/>
            <a:ext cx="2392946" cy="400110"/>
          </a:xfrm>
          <a:prstGeom prst="rect">
            <a:avLst/>
          </a:prstGeom>
          <a:noFill/>
        </p:spPr>
        <p:txBody>
          <a:bodyPr wrap="square" rtlCol="0">
            <a:spAutoFit/>
          </a:bodyPr>
          <a:lstStyle/>
          <a:p>
            <a:pPr algn="ctr"/>
            <a:r>
              <a:rPr lang="en-US" sz="2000" dirty="0" smtClean="0">
                <a:latin typeface="Arial Narrow"/>
                <a:cs typeface="Arial Narrow"/>
              </a:rPr>
              <a:t>From data to models</a:t>
            </a:r>
            <a:endParaRPr lang="en-US" sz="2000" dirty="0">
              <a:latin typeface="Arial Narrow"/>
              <a:cs typeface="Arial Narrow"/>
            </a:endParaRPr>
          </a:p>
        </p:txBody>
      </p:sp>
      <p:pic>
        <p:nvPicPr>
          <p:cNvPr id="337"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9402" y="4901767"/>
            <a:ext cx="2389327" cy="1927057"/>
          </a:xfrm>
          <a:prstGeom prst="rect">
            <a:avLst/>
          </a:prstGeom>
        </p:spPr>
      </p:pic>
      <p:sp>
        <p:nvSpPr>
          <p:cNvPr id="338" name="TextBox 337"/>
          <p:cNvSpPr txBox="1"/>
          <p:nvPr/>
        </p:nvSpPr>
        <p:spPr>
          <a:xfrm>
            <a:off x="7439810" y="5155213"/>
            <a:ext cx="1898687" cy="1631216"/>
          </a:xfrm>
          <a:prstGeom prst="rect">
            <a:avLst/>
          </a:prstGeom>
          <a:noFill/>
        </p:spPr>
        <p:txBody>
          <a:bodyPr wrap="square" rtlCol="0">
            <a:spAutoFit/>
          </a:bodyPr>
          <a:lstStyle/>
          <a:p>
            <a:pPr algn="ctr"/>
            <a:r>
              <a:rPr lang="en-US" sz="2000" dirty="0" smtClean="0">
                <a:latin typeface="Arial Narrow"/>
                <a:cs typeface="Arial Narrow"/>
              </a:rPr>
              <a:t>From models to more accurate predictions with partial observations</a:t>
            </a:r>
            <a:endParaRPr lang="en-US" sz="2000" dirty="0">
              <a:latin typeface="Arial Narrow"/>
              <a:cs typeface="Arial Narrow"/>
            </a:endParaRPr>
          </a:p>
        </p:txBody>
      </p:sp>
    </p:spTree>
    <p:extLst>
      <p:ext uri="{BB962C8B-B14F-4D97-AF65-F5344CB8AC3E}">
        <p14:creationId xmlns:p14="http://schemas.microsoft.com/office/powerpoint/2010/main" val="31209748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Modeling Approaches</a:t>
            </a:r>
            <a:endParaRPr lang="en-US" dirty="0"/>
          </a:p>
        </p:txBody>
      </p:sp>
      <p:sp>
        <p:nvSpPr>
          <p:cNvPr id="3" name="Content Placeholder 2"/>
          <p:cNvSpPr>
            <a:spLocks noGrp="1"/>
          </p:cNvSpPr>
          <p:nvPr>
            <p:ph idx="1"/>
          </p:nvPr>
        </p:nvSpPr>
        <p:spPr>
          <a:xfrm>
            <a:off x="128336" y="3947462"/>
            <a:ext cx="8909302" cy="2393179"/>
          </a:xfrm>
        </p:spPr>
        <p:txBody>
          <a:bodyPr/>
          <a:lstStyle/>
          <a:p>
            <a:r>
              <a:rPr lang="en-US" dirty="0" smtClean="0">
                <a:latin typeface="Arial Narrow"/>
                <a:cs typeface="Arial Narrow"/>
              </a:rPr>
              <a:t>Ignoring mathematical (statistical) characteristics of data can lead to complex models</a:t>
            </a:r>
          </a:p>
          <a:p>
            <a:pPr lvl="1"/>
            <a:r>
              <a:rPr lang="en-US" dirty="0" smtClean="0">
                <a:latin typeface="Arial Narrow"/>
                <a:cs typeface="Arial Narrow"/>
              </a:rPr>
              <a:t>Capturing long-range memory does not need more parameters but rather smart modeling techniques</a:t>
            </a:r>
          </a:p>
          <a:p>
            <a:pPr lvl="1"/>
            <a:r>
              <a:rPr lang="en-US" dirty="0" smtClean="0">
                <a:latin typeface="Arial Narrow"/>
                <a:cs typeface="Arial Narrow"/>
              </a:rPr>
              <a:t>Nonlinearities must be identified and modeled through fewest parameters possible</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20</a:t>
            </a:fld>
            <a:endParaRPr lang="en-US"/>
          </a:p>
        </p:txBody>
      </p:sp>
      <p:sp>
        <p:nvSpPr>
          <p:cNvPr id="5" name="Line 28"/>
          <p:cNvSpPr>
            <a:spLocks noChangeShapeType="1"/>
          </p:cNvSpPr>
          <p:nvPr/>
        </p:nvSpPr>
        <p:spPr bwMode="auto">
          <a:xfrm>
            <a:off x="96339" y="3166381"/>
            <a:ext cx="3657600"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sp>
        <p:nvSpPr>
          <p:cNvPr id="6" name="Line 29"/>
          <p:cNvSpPr>
            <a:spLocks noChangeShapeType="1"/>
          </p:cNvSpPr>
          <p:nvPr/>
        </p:nvSpPr>
        <p:spPr bwMode="auto">
          <a:xfrm rot="16200000">
            <a:off x="-969828" y="2118463"/>
            <a:ext cx="2125980"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cxnSp>
        <p:nvCxnSpPr>
          <p:cNvPr id="7" name="AutoShape 17"/>
          <p:cNvCxnSpPr>
            <a:cxnSpLocks noChangeShapeType="1"/>
          </p:cNvCxnSpPr>
          <p:nvPr/>
        </p:nvCxnSpPr>
        <p:spPr bwMode="auto">
          <a:xfrm flipH="1" flipV="1">
            <a:off x="741657" y="1836048"/>
            <a:ext cx="399212" cy="1065227"/>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8" name="AutoShape 18"/>
          <p:cNvCxnSpPr>
            <a:cxnSpLocks noChangeShapeType="1"/>
          </p:cNvCxnSpPr>
          <p:nvPr/>
        </p:nvCxnSpPr>
        <p:spPr bwMode="auto">
          <a:xfrm flipV="1">
            <a:off x="1127375" y="2140848"/>
            <a:ext cx="154032" cy="769952"/>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9" name="AutoShape 19"/>
          <p:cNvCxnSpPr>
            <a:cxnSpLocks noChangeShapeType="1"/>
          </p:cNvCxnSpPr>
          <p:nvPr/>
        </p:nvCxnSpPr>
        <p:spPr bwMode="auto">
          <a:xfrm>
            <a:off x="1268707" y="2128147"/>
            <a:ext cx="441281" cy="604058"/>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0" name="AutoShape 20"/>
          <p:cNvCxnSpPr>
            <a:cxnSpLocks noChangeShapeType="1"/>
          </p:cNvCxnSpPr>
          <p:nvPr/>
        </p:nvCxnSpPr>
        <p:spPr bwMode="auto">
          <a:xfrm flipV="1">
            <a:off x="1693319" y="1260592"/>
            <a:ext cx="623888" cy="1476375"/>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1" name="AutoShape 21"/>
          <p:cNvCxnSpPr>
            <a:cxnSpLocks noChangeShapeType="1"/>
          </p:cNvCxnSpPr>
          <p:nvPr/>
        </p:nvCxnSpPr>
        <p:spPr bwMode="auto">
          <a:xfrm flipH="1" flipV="1">
            <a:off x="2314827" y="1267737"/>
            <a:ext cx="211136" cy="1127124"/>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2" name="AutoShape 22"/>
          <p:cNvCxnSpPr>
            <a:cxnSpLocks noChangeShapeType="1"/>
          </p:cNvCxnSpPr>
          <p:nvPr/>
        </p:nvCxnSpPr>
        <p:spPr bwMode="auto">
          <a:xfrm flipV="1">
            <a:off x="2539446" y="2036904"/>
            <a:ext cx="97631" cy="345281"/>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3" name="AutoShape 23"/>
          <p:cNvCxnSpPr>
            <a:cxnSpLocks noChangeShapeType="1"/>
          </p:cNvCxnSpPr>
          <p:nvPr/>
        </p:nvCxnSpPr>
        <p:spPr bwMode="auto">
          <a:xfrm flipH="1" flipV="1">
            <a:off x="2620409" y="2044047"/>
            <a:ext cx="371475" cy="404813"/>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4" name="AutoShape 24"/>
          <p:cNvCxnSpPr>
            <a:cxnSpLocks noChangeShapeType="1"/>
          </p:cNvCxnSpPr>
          <p:nvPr/>
        </p:nvCxnSpPr>
        <p:spPr bwMode="auto">
          <a:xfrm flipV="1">
            <a:off x="2994265" y="1722579"/>
            <a:ext cx="33338" cy="745331"/>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5" name="AutoShape 25"/>
          <p:cNvCxnSpPr>
            <a:cxnSpLocks noChangeShapeType="1"/>
          </p:cNvCxnSpPr>
          <p:nvPr/>
        </p:nvCxnSpPr>
        <p:spPr bwMode="auto">
          <a:xfrm>
            <a:off x="3020459" y="1736866"/>
            <a:ext cx="550068" cy="557213"/>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sp>
        <p:nvSpPr>
          <p:cNvPr id="16" name="Text Box 9"/>
          <p:cNvSpPr txBox="1">
            <a:spLocks noChangeArrowheads="1"/>
          </p:cNvSpPr>
          <p:nvPr/>
        </p:nvSpPr>
        <p:spPr bwMode="auto">
          <a:xfrm>
            <a:off x="3104076" y="2762294"/>
            <a:ext cx="6548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t</a:t>
            </a:r>
            <a:endParaRPr lang="en-US" altLang="zh-CN" i="1" dirty="0" smtClean="0">
              <a:solidFill>
                <a:srgbClr val="000000"/>
              </a:solidFill>
              <a:ea typeface="宋体" pitchFamily="2" charset="-122"/>
            </a:endParaRPr>
          </a:p>
        </p:txBody>
      </p:sp>
      <p:cxnSp>
        <p:nvCxnSpPr>
          <p:cNvPr id="17" name="AutoShape 22"/>
          <p:cNvCxnSpPr>
            <a:cxnSpLocks noChangeShapeType="1"/>
          </p:cNvCxnSpPr>
          <p:nvPr/>
        </p:nvCxnSpPr>
        <p:spPr bwMode="auto">
          <a:xfrm flipV="1">
            <a:off x="101044" y="2544904"/>
            <a:ext cx="97631" cy="345281"/>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8" name="AutoShape 23"/>
          <p:cNvCxnSpPr>
            <a:cxnSpLocks noChangeShapeType="1"/>
          </p:cNvCxnSpPr>
          <p:nvPr/>
        </p:nvCxnSpPr>
        <p:spPr bwMode="auto">
          <a:xfrm flipH="1" flipV="1">
            <a:off x="182007" y="2552047"/>
            <a:ext cx="371475" cy="404813"/>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9" name="AutoShape 24"/>
          <p:cNvCxnSpPr>
            <a:cxnSpLocks noChangeShapeType="1"/>
          </p:cNvCxnSpPr>
          <p:nvPr/>
        </p:nvCxnSpPr>
        <p:spPr bwMode="auto">
          <a:xfrm flipV="1">
            <a:off x="555863" y="1836048"/>
            <a:ext cx="179444" cy="1139864"/>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sp>
        <p:nvSpPr>
          <p:cNvPr id="20" name="Text Box 10"/>
          <p:cNvSpPr txBox="1">
            <a:spLocks noChangeArrowheads="1"/>
          </p:cNvSpPr>
          <p:nvPr/>
        </p:nvSpPr>
        <p:spPr bwMode="auto">
          <a:xfrm>
            <a:off x="81156" y="915908"/>
            <a:ext cx="634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x</a:t>
            </a:r>
            <a:r>
              <a:rPr lang="en-US" altLang="zh-CN" dirty="0" smtClean="0">
                <a:solidFill>
                  <a:srgbClr val="000000"/>
                </a:solidFill>
                <a:ea typeface="宋体" pitchFamily="2" charset="-122"/>
              </a:rPr>
              <a:t>(</a:t>
            </a:r>
            <a:r>
              <a:rPr lang="en-US" altLang="zh-CN" i="1" dirty="0">
                <a:solidFill>
                  <a:srgbClr val="000000"/>
                </a:solidFill>
                <a:ea typeface="宋体" pitchFamily="2" charset="-122"/>
              </a:rPr>
              <a:t>t</a:t>
            </a:r>
            <a:r>
              <a:rPr lang="en-US" altLang="zh-CN" dirty="0" smtClean="0">
                <a:solidFill>
                  <a:srgbClr val="000000"/>
                </a:solidFill>
                <a:ea typeface="宋体" pitchFamily="2" charset="-122"/>
              </a:rPr>
              <a:t>)</a:t>
            </a:r>
          </a:p>
        </p:txBody>
      </p:sp>
      <p:grpSp>
        <p:nvGrpSpPr>
          <p:cNvPr id="21" name="Group 20"/>
          <p:cNvGrpSpPr/>
          <p:nvPr/>
        </p:nvGrpSpPr>
        <p:grpSpPr>
          <a:xfrm>
            <a:off x="121380" y="1618248"/>
            <a:ext cx="3562350" cy="1054100"/>
            <a:chOff x="2647950" y="1663700"/>
            <a:chExt cx="3562350" cy="1054100"/>
          </a:xfrm>
        </p:grpSpPr>
        <p:cxnSp>
          <p:nvCxnSpPr>
            <p:cNvPr id="22" name="Straight Connector 21"/>
            <p:cNvCxnSpPr/>
            <p:nvPr/>
          </p:nvCxnSpPr>
          <p:spPr>
            <a:xfrm flipV="1">
              <a:off x="2647950" y="1663700"/>
              <a:ext cx="2146300" cy="10541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4787900" y="1670050"/>
              <a:ext cx="1422400" cy="5969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 name="Freeform 23"/>
          <p:cNvSpPr/>
          <p:nvPr/>
        </p:nvSpPr>
        <p:spPr>
          <a:xfrm>
            <a:off x="121380" y="1527521"/>
            <a:ext cx="3505200" cy="1132127"/>
          </a:xfrm>
          <a:custGeom>
            <a:avLst/>
            <a:gdLst>
              <a:gd name="connsiteX0" fmla="*/ 0 w 3505200"/>
              <a:gd name="connsiteY0" fmla="*/ 1132127 h 1132127"/>
              <a:gd name="connsiteX1" fmla="*/ 558800 w 3505200"/>
              <a:gd name="connsiteY1" fmla="*/ 376477 h 1132127"/>
              <a:gd name="connsiteX2" fmla="*/ 1168400 w 3505200"/>
              <a:gd name="connsiteY2" fmla="*/ 1005127 h 1132127"/>
              <a:gd name="connsiteX3" fmla="*/ 2127250 w 3505200"/>
              <a:gd name="connsiteY3" fmla="*/ 1827 h 1132127"/>
              <a:gd name="connsiteX4" fmla="*/ 3505200 w 3505200"/>
              <a:gd name="connsiteY4" fmla="*/ 738427 h 113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200" h="1132127">
                <a:moveTo>
                  <a:pt x="0" y="1132127"/>
                </a:moveTo>
                <a:cubicBezTo>
                  <a:pt x="182033" y="764885"/>
                  <a:pt x="364067" y="397644"/>
                  <a:pt x="558800" y="376477"/>
                </a:cubicBezTo>
                <a:cubicBezTo>
                  <a:pt x="753533" y="355310"/>
                  <a:pt x="906992" y="1067569"/>
                  <a:pt x="1168400" y="1005127"/>
                </a:cubicBezTo>
                <a:cubicBezTo>
                  <a:pt x="1429808" y="942685"/>
                  <a:pt x="1737783" y="46277"/>
                  <a:pt x="2127250" y="1827"/>
                </a:cubicBezTo>
                <a:cubicBezTo>
                  <a:pt x="2516717" y="-42623"/>
                  <a:pt x="3505200" y="738427"/>
                  <a:pt x="3505200" y="738427"/>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25" name="Object 24"/>
          <p:cNvGraphicFramePr>
            <a:graphicFrameLocks noChangeAspect="1"/>
          </p:cNvGraphicFramePr>
          <p:nvPr>
            <p:extLst>
              <p:ext uri="{D42A27DB-BD31-4B8C-83A1-F6EECF244321}">
                <p14:modId xmlns:p14="http://schemas.microsoft.com/office/powerpoint/2010/main" val="3598769602"/>
              </p:ext>
            </p:extLst>
          </p:nvPr>
        </p:nvGraphicFramePr>
        <p:xfrm>
          <a:off x="4463995" y="3295590"/>
          <a:ext cx="101600" cy="152400"/>
        </p:xfrm>
        <a:graphic>
          <a:graphicData uri="http://schemas.openxmlformats.org/presentationml/2006/ole">
            <mc:AlternateContent xmlns:mc="http://schemas.openxmlformats.org/markup-compatibility/2006">
              <mc:Choice xmlns:v="urn:schemas-microsoft-com:vml" Requires="v">
                <p:oleObj spid="_x0000_s104626" name="Equation" r:id="rId3" imgW="101600" imgH="152400" progId="Equation.3">
                  <p:embed/>
                </p:oleObj>
              </mc:Choice>
              <mc:Fallback>
                <p:oleObj name="Equation" r:id="rId3" imgW="101600" imgH="152400" progId="Equation.3">
                  <p:embed/>
                  <p:pic>
                    <p:nvPicPr>
                      <p:cNvPr id="0" name=""/>
                      <p:cNvPicPr/>
                      <p:nvPr/>
                    </p:nvPicPr>
                    <p:blipFill>
                      <a:blip r:embed="rId4"/>
                      <a:stretch>
                        <a:fillRect/>
                      </a:stretch>
                    </p:blipFill>
                    <p:spPr>
                      <a:xfrm>
                        <a:off x="4463995" y="3295590"/>
                        <a:ext cx="101600" cy="152400"/>
                      </a:xfrm>
                      <a:prstGeom prst="rect">
                        <a:avLst/>
                      </a:prstGeom>
                    </p:spPr>
                  </p:pic>
                </p:oleObj>
              </mc:Fallback>
            </mc:AlternateContent>
          </a:graphicData>
        </a:graphic>
      </p:graphicFrame>
      <p:graphicFrame>
        <p:nvGraphicFramePr>
          <p:cNvPr id="26" name="Object 27"/>
          <p:cNvGraphicFramePr>
            <a:graphicFrameLocks noChangeAspect="1"/>
          </p:cNvGraphicFramePr>
          <p:nvPr>
            <p:extLst>
              <p:ext uri="{D42A27DB-BD31-4B8C-83A1-F6EECF244321}">
                <p14:modId xmlns:p14="http://schemas.microsoft.com/office/powerpoint/2010/main" val="3337197488"/>
              </p:ext>
            </p:extLst>
          </p:nvPr>
        </p:nvGraphicFramePr>
        <p:xfrm>
          <a:off x="5070632" y="3238454"/>
          <a:ext cx="3703637" cy="642938"/>
        </p:xfrm>
        <a:graphic>
          <a:graphicData uri="http://schemas.openxmlformats.org/presentationml/2006/ole">
            <mc:AlternateContent xmlns:mc="http://schemas.openxmlformats.org/markup-compatibility/2006">
              <mc:Choice xmlns:v="urn:schemas-microsoft-com:vml" Requires="v">
                <p:oleObj spid="_x0000_s104627" name="Equation" r:id="rId5" imgW="2120900" imgH="368300" progId="Equation.3">
                  <p:embed/>
                </p:oleObj>
              </mc:Choice>
              <mc:Fallback>
                <p:oleObj name="Equation" r:id="rId5" imgW="2120900" imgH="368300" progId="Equation.3">
                  <p:embed/>
                  <p:pic>
                    <p:nvPicPr>
                      <p:cNvPr id="0" name=""/>
                      <p:cNvPicPr>
                        <a:picLocks noChangeAspect="1" noChangeArrowheads="1"/>
                      </p:cNvPicPr>
                      <p:nvPr/>
                    </p:nvPicPr>
                    <p:blipFill>
                      <a:blip r:embed="rId6"/>
                      <a:srcRect/>
                      <a:stretch>
                        <a:fillRect/>
                      </a:stretch>
                    </p:blipFill>
                    <p:spPr bwMode="auto">
                      <a:xfrm>
                        <a:off x="5070632" y="3238454"/>
                        <a:ext cx="3703637"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7"/>
          <p:cNvGraphicFramePr>
            <a:graphicFrameLocks noChangeAspect="1"/>
          </p:cNvGraphicFramePr>
          <p:nvPr>
            <p:extLst>
              <p:ext uri="{D42A27DB-BD31-4B8C-83A1-F6EECF244321}">
                <p14:modId xmlns:p14="http://schemas.microsoft.com/office/powerpoint/2010/main" val="2474746103"/>
              </p:ext>
            </p:extLst>
          </p:nvPr>
        </p:nvGraphicFramePr>
        <p:xfrm>
          <a:off x="5855775" y="1556623"/>
          <a:ext cx="2506663" cy="376237"/>
        </p:xfrm>
        <a:graphic>
          <a:graphicData uri="http://schemas.openxmlformats.org/presentationml/2006/ole">
            <mc:AlternateContent xmlns:mc="http://schemas.openxmlformats.org/markup-compatibility/2006">
              <mc:Choice xmlns:v="urn:schemas-microsoft-com:vml" Requires="v">
                <p:oleObj spid="_x0000_s104628" name="Equation" r:id="rId7" imgW="1435100" imgH="215900" progId="Equation.3">
                  <p:embed/>
                </p:oleObj>
              </mc:Choice>
              <mc:Fallback>
                <p:oleObj name="Equation" r:id="rId7" imgW="1435100" imgH="215900" progId="Equation.3">
                  <p:embed/>
                  <p:pic>
                    <p:nvPicPr>
                      <p:cNvPr id="0" name=""/>
                      <p:cNvPicPr>
                        <a:picLocks noChangeAspect="1" noChangeArrowheads="1"/>
                      </p:cNvPicPr>
                      <p:nvPr/>
                    </p:nvPicPr>
                    <p:blipFill>
                      <a:blip r:embed="rId8"/>
                      <a:srcRect/>
                      <a:stretch>
                        <a:fillRect/>
                      </a:stretch>
                    </p:blipFill>
                    <p:spPr bwMode="auto">
                      <a:xfrm>
                        <a:off x="5855775" y="1556623"/>
                        <a:ext cx="2506663"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1935535195"/>
              </p:ext>
            </p:extLst>
          </p:nvPr>
        </p:nvGraphicFramePr>
        <p:xfrm>
          <a:off x="5110511" y="1113497"/>
          <a:ext cx="2973388" cy="376237"/>
        </p:xfrm>
        <a:graphic>
          <a:graphicData uri="http://schemas.openxmlformats.org/presentationml/2006/ole">
            <mc:AlternateContent xmlns:mc="http://schemas.openxmlformats.org/markup-compatibility/2006">
              <mc:Choice xmlns:v="urn:schemas-microsoft-com:vml" Requires="v">
                <p:oleObj spid="_x0000_s104629" name="Equation" r:id="rId9" imgW="1701800" imgH="215900" progId="Equation.3">
                  <p:embed/>
                </p:oleObj>
              </mc:Choice>
              <mc:Fallback>
                <p:oleObj name="Equation" r:id="rId9" imgW="1701800" imgH="215900" progId="Equation.3">
                  <p:embed/>
                  <p:pic>
                    <p:nvPicPr>
                      <p:cNvPr id="0" name=""/>
                      <p:cNvPicPr>
                        <a:picLocks noChangeAspect="1" noChangeArrowheads="1"/>
                      </p:cNvPicPr>
                      <p:nvPr/>
                    </p:nvPicPr>
                    <p:blipFill>
                      <a:blip r:embed="rId10"/>
                      <a:srcRect/>
                      <a:stretch>
                        <a:fillRect/>
                      </a:stretch>
                    </p:blipFill>
                    <p:spPr bwMode="auto">
                      <a:xfrm>
                        <a:off x="5110511" y="1113497"/>
                        <a:ext cx="2973388"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TextBox 28"/>
          <p:cNvSpPr txBox="1"/>
          <p:nvPr/>
        </p:nvSpPr>
        <p:spPr>
          <a:xfrm>
            <a:off x="5480108" y="1510334"/>
            <a:ext cx="390339" cy="430887"/>
          </a:xfrm>
          <a:prstGeom prst="rect">
            <a:avLst/>
          </a:prstGeom>
          <a:noFill/>
        </p:spPr>
        <p:txBody>
          <a:bodyPr wrap="none" rtlCol="0">
            <a:spAutoFit/>
          </a:bodyPr>
          <a:lstStyle/>
          <a:p>
            <a:r>
              <a:rPr lang="en-US" dirty="0" smtClean="0">
                <a:latin typeface="Arial Narrow"/>
                <a:cs typeface="Arial Narrow"/>
              </a:rPr>
              <a:t>or</a:t>
            </a:r>
            <a:endParaRPr lang="en-US" dirty="0">
              <a:latin typeface="Arial Narrow"/>
              <a:cs typeface="Arial Narrow"/>
            </a:endParaRPr>
          </a:p>
        </p:txBody>
      </p:sp>
      <p:sp>
        <p:nvSpPr>
          <p:cNvPr id="30" name="TextBox 29"/>
          <p:cNvSpPr txBox="1"/>
          <p:nvPr/>
        </p:nvSpPr>
        <p:spPr>
          <a:xfrm>
            <a:off x="3779113" y="1067753"/>
            <a:ext cx="1392942" cy="430887"/>
          </a:xfrm>
          <a:prstGeom prst="rect">
            <a:avLst/>
          </a:prstGeom>
          <a:noFill/>
        </p:spPr>
        <p:txBody>
          <a:bodyPr wrap="none" rtlCol="0">
            <a:spAutoFit/>
          </a:bodyPr>
          <a:lstStyle/>
          <a:p>
            <a:r>
              <a:rPr lang="en-US" dirty="0" smtClean="0">
                <a:latin typeface="Arial Narrow"/>
                <a:cs typeface="Arial Narrow"/>
              </a:rPr>
              <a:t>ARMA(1,1):</a:t>
            </a:r>
            <a:endParaRPr lang="en-US" dirty="0">
              <a:latin typeface="Arial Narrow"/>
              <a:cs typeface="Arial Narrow"/>
            </a:endParaRPr>
          </a:p>
        </p:txBody>
      </p:sp>
      <p:graphicFrame>
        <p:nvGraphicFramePr>
          <p:cNvPr id="32" name="Object 27"/>
          <p:cNvGraphicFramePr>
            <a:graphicFrameLocks noChangeAspect="1"/>
          </p:cNvGraphicFramePr>
          <p:nvPr>
            <p:extLst>
              <p:ext uri="{D42A27DB-BD31-4B8C-83A1-F6EECF244321}">
                <p14:modId xmlns:p14="http://schemas.microsoft.com/office/powerpoint/2010/main" val="2618536673"/>
              </p:ext>
            </p:extLst>
          </p:nvPr>
        </p:nvGraphicFramePr>
        <p:xfrm>
          <a:off x="5119853" y="2120630"/>
          <a:ext cx="3038475" cy="642937"/>
        </p:xfrm>
        <a:graphic>
          <a:graphicData uri="http://schemas.openxmlformats.org/presentationml/2006/ole">
            <mc:AlternateContent xmlns:mc="http://schemas.openxmlformats.org/markup-compatibility/2006">
              <mc:Choice xmlns:v="urn:schemas-microsoft-com:vml" Requires="v">
                <p:oleObj spid="_x0000_s104630" name="Equation" r:id="rId11" imgW="1739900" imgH="368300" progId="Equation.3">
                  <p:embed/>
                </p:oleObj>
              </mc:Choice>
              <mc:Fallback>
                <p:oleObj name="Equation" r:id="rId11" imgW="1739900" imgH="368300" progId="Equation.3">
                  <p:embed/>
                  <p:pic>
                    <p:nvPicPr>
                      <p:cNvPr id="0" name=""/>
                      <p:cNvPicPr>
                        <a:picLocks noChangeAspect="1" noChangeArrowheads="1"/>
                      </p:cNvPicPr>
                      <p:nvPr/>
                    </p:nvPicPr>
                    <p:blipFill>
                      <a:blip r:embed="rId12"/>
                      <a:srcRect/>
                      <a:stretch>
                        <a:fillRect/>
                      </a:stretch>
                    </p:blipFill>
                    <p:spPr bwMode="auto">
                      <a:xfrm>
                        <a:off x="5119853" y="2120630"/>
                        <a:ext cx="30384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TextBox 32"/>
          <p:cNvSpPr txBox="1"/>
          <p:nvPr/>
        </p:nvSpPr>
        <p:spPr>
          <a:xfrm>
            <a:off x="3759915" y="2227048"/>
            <a:ext cx="1392942" cy="430887"/>
          </a:xfrm>
          <a:prstGeom prst="rect">
            <a:avLst/>
          </a:prstGeom>
          <a:noFill/>
        </p:spPr>
        <p:txBody>
          <a:bodyPr wrap="none" rtlCol="0">
            <a:spAutoFit/>
          </a:bodyPr>
          <a:lstStyle/>
          <a:p>
            <a:r>
              <a:rPr lang="en-US" dirty="0" smtClean="0">
                <a:latin typeface="Arial Narrow"/>
                <a:cs typeface="Arial Narrow"/>
              </a:rPr>
              <a:t>ARMA(</a:t>
            </a:r>
            <a:r>
              <a:rPr lang="en-US" i="1" dirty="0" err="1" smtClean="0">
                <a:latin typeface="Arial Narrow"/>
                <a:cs typeface="Arial Narrow"/>
              </a:rPr>
              <a:t>p</a:t>
            </a:r>
            <a:r>
              <a:rPr lang="en-US" dirty="0" err="1" smtClean="0">
                <a:latin typeface="Arial Narrow"/>
                <a:cs typeface="Arial Narrow"/>
              </a:rPr>
              <a:t>,</a:t>
            </a:r>
            <a:r>
              <a:rPr lang="en-US" i="1" dirty="0" err="1">
                <a:latin typeface="Arial Narrow"/>
                <a:cs typeface="Arial Narrow"/>
              </a:rPr>
              <a:t>q</a:t>
            </a:r>
            <a:r>
              <a:rPr lang="en-US" dirty="0" smtClean="0">
                <a:latin typeface="Arial Narrow"/>
                <a:cs typeface="Arial Narrow"/>
              </a:rPr>
              <a:t>):</a:t>
            </a:r>
            <a:endParaRPr lang="en-US" dirty="0">
              <a:latin typeface="Arial Narrow"/>
              <a:cs typeface="Arial Narrow"/>
            </a:endParaRPr>
          </a:p>
        </p:txBody>
      </p:sp>
      <p:sp>
        <p:nvSpPr>
          <p:cNvPr id="34" name="TextBox 33"/>
          <p:cNvSpPr txBox="1"/>
          <p:nvPr/>
        </p:nvSpPr>
        <p:spPr>
          <a:xfrm>
            <a:off x="3489002" y="3317681"/>
            <a:ext cx="1650274" cy="430887"/>
          </a:xfrm>
          <a:prstGeom prst="rect">
            <a:avLst/>
          </a:prstGeom>
          <a:noFill/>
        </p:spPr>
        <p:txBody>
          <a:bodyPr wrap="none" rtlCol="0">
            <a:spAutoFit/>
          </a:bodyPr>
          <a:lstStyle/>
          <a:p>
            <a:r>
              <a:rPr lang="en-US" dirty="0" smtClean="0">
                <a:latin typeface="Arial Narrow"/>
                <a:cs typeface="Arial Narrow"/>
              </a:rPr>
              <a:t>ARIMA(</a:t>
            </a:r>
            <a:r>
              <a:rPr lang="en-US" i="1" dirty="0" err="1" smtClean="0">
                <a:latin typeface="Arial Narrow"/>
                <a:cs typeface="Arial Narrow"/>
              </a:rPr>
              <a:t>p</a:t>
            </a:r>
            <a:r>
              <a:rPr lang="en-US" dirty="0" err="1" smtClean="0">
                <a:latin typeface="Arial Narrow"/>
                <a:cs typeface="Arial Narrow"/>
              </a:rPr>
              <a:t>,</a:t>
            </a:r>
            <a:r>
              <a:rPr lang="en-US" i="1" dirty="0" err="1" smtClean="0">
                <a:latin typeface="Arial Narrow"/>
                <a:cs typeface="Arial Narrow"/>
              </a:rPr>
              <a:t>d</a:t>
            </a:r>
            <a:r>
              <a:rPr lang="en-US" dirty="0" err="1" smtClean="0">
                <a:latin typeface="Arial Narrow"/>
                <a:cs typeface="Arial Narrow"/>
              </a:rPr>
              <a:t>,</a:t>
            </a:r>
            <a:r>
              <a:rPr lang="en-US" i="1" dirty="0" err="1" smtClean="0">
                <a:latin typeface="Arial Narrow"/>
                <a:cs typeface="Arial Narrow"/>
              </a:rPr>
              <a:t>q</a:t>
            </a:r>
            <a:r>
              <a:rPr lang="en-US" dirty="0" smtClean="0">
                <a:latin typeface="Arial Narrow"/>
                <a:cs typeface="Arial Narrow"/>
              </a:rPr>
              <a:t>):</a:t>
            </a:r>
            <a:endParaRPr lang="en-US" dirty="0">
              <a:latin typeface="Arial Narrow"/>
              <a:cs typeface="Arial Narrow"/>
            </a:endParaRPr>
          </a:p>
        </p:txBody>
      </p:sp>
      <p:cxnSp>
        <p:nvCxnSpPr>
          <p:cNvPr id="35" name="Straight Connector 34"/>
          <p:cNvCxnSpPr/>
          <p:nvPr/>
        </p:nvCxnSpPr>
        <p:spPr>
          <a:xfrm>
            <a:off x="4381798" y="1601869"/>
            <a:ext cx="0" cy="583537"/>
          </a:xfrm>
          <a:prstGeom prst="line">
            <a:avLst/>
          </a:prstGeom>
          <a:ln w="889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385468" y="2726836"/>
            <a:ext cx="0" cy="583537"/>
          </a:xfrm>
          <a:prstGeom prst="line">
            <a:avLst/>
          </a:prstGeom>
          <a:ln w="88900"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2251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blinds(horizontal)">
                                      <p:cBhvr>
                                        <p:cTn id="14" dur="500"/>
                                        <p:tgtEl>
                                          <p:spTgt spid="28"/>
                                        </p:tgtEl>
                                      </p:cBhvr>
                                    </p:animEffect>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linds(horizontal)">
                                      <p:cBhvr>
                                        <p:cTn id="18" dur="500"/>
                                        <p:tgtEl>
                                          <p:spTgt spid="29"/>
                                        </p:tgtEl>
                                      </p:cBhvr>
                                    </p:animEffect>
                                  </p:childTnLst>
                                </p:cTn>
                              </p:par>
                            </p:childTnLst>
                          </p:cTn>
                        </p:par>
                        <p:par>
                          <p:cTn id="19" fill="hold">
                            <p:stCondLst>
                              <p:cond delay="1500"/>
                            </p:stCondLst>
                            <p:childTnLst>
                              <p:par>
                                <p:cTn id="20" presetID="3" presetClass="entr" presetSubtype="1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linds(horizontal)">
                                      <p:cBhvr>
                                        <p:cTn id="27" dur="500"/>
                                        <p:tgtEl>
                                          <p:spTgt spid="35"/>
                                        </p:tgtEl>
                                      </p:cBhvr>
                                    </p:animEffect>
                                  </p:childTnLst>
                                </p:cTn>
                              </p:par>
                            </p:childTnLst>
                          </p:cTn>
                        </p:par>
                        <p:par>
                          <p:cTn id="28" fill="hold">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linds(horizontal)">
                                      <p:cBhvr>
                                        <p:cTn id="31" dur="500"/>
                                        <p:tgtEl>
                                          <p:spTgt spid="33"/>
                                        </p:tgtEl>
                                      </p:cBhvr>
                                    </p:animEffect>
                                  </p:childTnLst>
                                </p:cTn>
                              </p:par>
                            </p:childTnLst>
                          </p:cTn>
                        </p:par>
                        <p:par>
                          <p:cTn id="32" fill="hold">
                            <p:stCondLst>
                              <p:cond delay="1000"/>
                            </p:stCondLst>
                            <p:childTnLst>
                              <p:par>
                                <p:cTn id="33" presetID="3" presetClass="entr" presetSubtype="1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linds(horizontal)">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par>
                                <p:cTn id="41" presetID="3" presetClass="entr" presetSubtype="1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blinds(horizontal)">
                                      <p:cBhvr>
                                        <p:cTn id="43" dur="500"/>
                                        <p:tgtEl>
                                          <p:spTgt spid="3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blinds(horizontal)">
                                      <p:cBhvr>
                                        <p:cTn id="46" dur="500"/>
                                        <p:tgtEl>
                                          <p:spTgt spid="34"/>
                                        </p:tgtEl>
                                      </p:cBhvr>
                                    </p:animEffect>
                                  </p:childTnLst>
                                </p:cTn>
                              </p:par>
                            </p:childTnLst>
                          </p:cTn>
                        </p:par>
                        <p:par>
                          <p:cTn id="47" fill="hold">
                            <p:stCondLst>
                              <p:cond delay="500"/>
                            </p:stCondLst>
                            <p:childTnLst>
                              <p:par>
                                <p:cTn id="48" presetID="3" presetClass="entr" presetSubtype="10"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linds(horizontal)">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30"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 y="3848346"/>
            <a:ext cx="3229864" cy="2836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27000" y="76200"/>
            <a:ext cx="9496778" cy="685800"/>
          </a:xfrm>
        </p:spPr>
        <p:txBody>
          <a:bodyPr/>
          <a:lstStyle/>
          <a:p>
            <a:r>
              <a:rPr lang="en-US" dirty="0" smtClean="0"/>
              <a:t>Data-Driven Modeling – Learning From Data</a:t>
            </a:r>
            <a:endParaRPr lang="en-US" dirty="0"/>
          </a:p>
        </p:txBody>
      </p:sp>
      <p:sp>
        <p:nvSpPr>
          <p:cNvPr id="3" name="Content Placeholder 2"/>
          <p:cNvSpPr>
            <a:spLocks noGrp="1"/>
          </p:cNvSpPr>
          <p:nvPr>
            <p:ph idx="1"/>
          </p:nvPr>
        </p:nvSpPr>
        <p:spPr>
          <a:xfrm>
            <a:off x="2484" y="926070"/>
            <a:ext cx="9141515" cy="5265826"/>
          </a:xfrm>
        </p:spPr>
        <p:txBody>
          <a:bodyPr/>
          <a:lstStyle/>
          <a:p>
            <a:r>
              <a:rPr lang="en-US" dirty="0" smtClean="0">
                <a:latin typeface="Arial Narrow"/>
                <a:cs typeface="Arial Narrow"/>
              </a:rPr>
              <a:t>Quantify </a:t>
            </a:r>
            <a:r>
              <a:rPr lang="en-US" dirty="0">
                <a:latin typeface="Arial Narrow"/>
                <a:cs typeface="Arial Narrow"/>
              </a:rPr>
              <a:t>probability</a:t>
            </a:r>
            <a:r>
              <a:rPr lang="en-US" dirty="0"/>
              <a:t> </a:t>
            </a:r>
            <a:r>
              <a:rPr lang="en-US" i="1" dirty="0">
                <a:latin typeface="Times New Roman"/>
                <a:cs typeface="Times New Roman"/>
              </a:rPr>
              <a:t>P</a:t>
            </a:r>
            <a:r>
              <a:rPr lang="en-US" dirty="0">
                <a:latin typeface="Arial Narrow"/>
                <a:cs typeface="Arial Narrow"/>
              </a:rPr>
              <a:t>(</a:t>
            </a:r>
            <a:r>
              <a:rPr lang="en-US" i="1" dirty="0" err="1">
                <a:latin typeface="Times New Roman"/>
                <a:cs typeface="Times New Roman"/>
              </a:rPr>
              <a:t>x</a:t>
            </a:r>
            <a:r>
              <a:rPr lang="en-US" dirty="0" err="1">
                <a:latin typeface="Times New Roman"/>
                <a:cs typeface="Times New Roman"/>
              </a:rPr>
              <a:t>,</a:t>
            </a:r>
            <a:r>
              <a:rPr lang="en-US" i="1" dirty="0" err="1">
                <a:latin typeface="Times New Roman"/>
                <a:cs typeface="Times New Roman"/>
              </a:rPr>
              <a:t>t</a:t>
            </a:r>
            <a:r>
              <a:rPr lang="en-US" dirty="0">
                <a:latin typeface="Times New Roman"/>
                <a:cs typeface="Times New Roman"/>
              </a:rPr>
              <a:t>|</a:t>
            </a:r>
            <a:r>
              <a:rPr lang="en-US" i="1" dirty="0" smtClean="0">
                <a:latin typeface="Times New Roman"/>
                <a:cs typeface="Times New Roman"/>
              </a:rPr>
              <a:t>α</a:t>
            </a:r>
            <a:r>
              <a:rPr lang="en-US" dirty="0" smtClean="0">
                <a:latin typeface="Times New Roman"/>
                <a:cs typeface="Times New Roman"/>
              </a:rPr>
              <a:t>,</a:t>
            </a:r>
            <a:r>
              <a:rPr lang="en-US" i="1" dirty="0" smtClean="0">
                <a:latin typeface="Times New Roman"/>
                <a:cs typeface="Times New Roman"/>
              </a:rPr>
              <a:t>β</a:t>
            </a:r>
            <a:r>
              <a:rPr lang="en-US" dirty="0" smtClean="0">
                <a:latin typeface="Arial Narrow"/>
                <a:cs typeface="Arial Narrow"/>
              </a:rPr>
              <a:t>) </a:t>
            </a:r>
            <a:r>
              <a:rPr lang="en-US" dirty="0">
                <a:latin typeface="Arial Narrow"/>
                <a:cs typeface="Arial Narrow"/>
              </a:rPr>
              <a:t>of </a:t>
            </a:r>
            <a:r>
              <a:rPr lang="en-US" dirty="0" smtClean="0">
                <a:latin typeface="Arial Narrow"/>
                <a:cs typeface="Arial Narrow"/>
              </a:rPr>
              <a:t>process </a:t>
            </a:r>
            <a:r>
              <a:rPr lang="en-US" i="1" dirty="0">
                <a:latin typeface="Times New Roman"/>
                <a:cs typeface="Times New Roman"/>
              </a:rPr>
              <a:t>x</a:t>
            </a:r>
            <a:r>
              <a:rPr lang="en-US" dirty="0"/>
              <a:t>(</a:t>
            </a:r>
            <a:r>
              <a:rPr lang="en-US" i="1" dirty="0">
                <a:latin typeface="Times New Roman"/>
                <a:cs typeface="Times New Roman"/>
              </a:rPr>
              <a:t>t</a:t>
            </a:r>
            <a:r>
              <a:rPr lang="en-US" dirty="0"/>
              <a:t>)</a:t>
            </a:r>
            <a:r>
              <a:rPr lang="en-US" dirty="0" smtClean="0">
                <a:latin typeface="Arial Narrow"/>
                <a:cs typeface="Arial Narrow"/>
              </a:rPr>
              <a:t> </a:t>
            </a:r>
            <a:r>
              <a:rPr lang="en-US" dirty="0">
                <a:latin typeface="Arial Narrow"/>
                <a:cs typeface="Arial Narrow"/>
              </a:rPr>
              <a:t>(workload) </a:t>
            </a:r>
            <a:endParaRPr lang="en-US" dirty="0" smtClean="0">
              <a:latin typeface="Arial Narrow"/>
              <a:cs typeface="Arial Narrow"/>
            </a:endParaRPr>
          </a:p>
          <a:p>
            <a:pPr lvl="1"/>
            <a:r>
              <a:rPr lang="en-US" dirty="0" smtClean="0">
                <a:latin typeface="Arial Narrow"/>
                <a:cs typeface="Arial Narrow"/>
              </a:rPr>
              <a:t>to </a:t>
            </a:r>
            <a:r>
              <a:rPr lang="en-US" dirty="0">
                <a:latin typeface="Arial Narrow"/>
                <a:cs typeface="Arial Narrow"/>
              </a:rPr>
              <a:t>attain value</a:t>
            </a:r>
            <a:r>
              <a:rPr lang="en-US" dirty="0"/>
              <a:t> </a:t>
            </a:r>
            <a:r>
              <a:rPr lang="en-US" i="1" dirty="0">
                <a:latin typeface="Times New Roman"/>
                <a:cs typeface="Times New Roman"/>
              </a:rPr>
              <a:t>x</a:t>
            </a:r>
            <a:r>
              <a:rPr lang="en-US" dirty="0"/>
              <a:t> </a:t>
            </a:r>
            <a:r>
              <a:rPr lang="en-US" dirty="0">
                <a:latin typeface="Arial Narrow"/>
                <a:cs typeface="Arial Narrow"/>
              </a:rPr>
              <a:t>at time</a:t>
            </a:r>
            <a:r>
              <a:rPr lang="en-US" dirty="0"/>
              <a:t> </a:t>
            </a:r>
            <a:r>
              <a:rPr lang="en-US" i="1" dirty="0">
                <a:latin typeface="Times New Roman"/>
                <a:cs typeface="Times New Roman"/>
              </a:rPr>
              <a:t>t</a:t>
            </a:r>
            <a:r>
              <a:rPr lang="en-US" dirty="0"/>
              <a:t> </a:t>
            </a:r>
            <a:r>
              <a:rPr lang="en-US" dirty="0" smtClean="0">
                <a:latin typeface="Arial Narrow"/>
                <a:cs typeface="Arial Narrow"/>
              </a:rPr>
              <a:t>whose magnitude increments and inter-event times are characterized by fractal dimensions </a:t>
            </a:r>
            <a:r>
              <a:rPr lang="en-US" i="1" dirty="0" smtClean="0">
                <a:latin typeface="Times New Roman"/>
                <a:cs typeface="Times New Roman"/>
              </a:rPr>
              <a:t>α </a:t>
            </a:r>
            <a:r>
              <a:rPr lang="en-US" dirty="0" smtClean="0">
                <a:latin typeface="Arial Narrow"/>
                <a:cs typeface="Arial Narrow"/>
              </a:rPr>
              <a:t>and </a:t>
            </a:r>
            <a:r>
              <a:rPr lang="en-US" i="1" dirty="0">
                <a:latin typeface="Times New Roman"/>
                <a:cs typeface="Times New Roman"/>
              </a:rPr>
              <a:t>β</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21</a:t>
            </a:fld>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3586831029"/>
              </p:ext>
            </p:extLst>
          </p:nvPr>
        </p:nvGraphicFramePr>
        <p:xfrm>
          <a:off x="0" y="2137168"/>
          <a:ext cx="9139555" cy="634365"/>
        </p:xfrm>
        <a:graphic>
          <a:graphicData uri="http://schemas.openxmlformats.org/presentationml/2006/ole">
            <mc:AlternateContent xmlns:mc="http://schemas.openxmlformats.org/markup-compatibility/2006">
              <mc:Choice xmlns:v="urn:schemas-microsoft-com:vml" Requires="v">
                <p:oleObj spid="_x0000_s105583" name="Equation" r:id="rId4" imgW="4940300" imgH="342900" progId="Equation.3">
                  <p:embed/>
                </p:oleObj>
              </mc:Choice>
              <mc:Fallback>
                <p:oleObj name="Equation" r:id="rId4" imgW="4940300" imgH="342900" progId="Equation.3">
                  <p:embed/>
                  <p:pic>
                    <p:nvPicPr>
                      <p:cNvPr id="0" name=""/>
                      <p:cNvPicPr>
                        <a:picLocks noChangeAspect="1" noChangeArrowheads="1"/>
                      </p:cNvPicPr>
                      <p:nvPr/>
                    </p:nvPicPr>
                    <p:blipFill>
                      <a:blip r:embed="rId5"/>
                      <a:srcRect/>
                      <a:stretch>
                        <a:fillRect/>
                      </a:stretch>
                    </p:blipFill>
                    <p:spPr bwMode="auto">
                      <a:xfrm>
                        <a:off x="0" y="2137168"/>
                        <a:ext cx="9139555" cy="634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 name="Left Brace 21"/>
          <p:cNvSpPr>
            <a:spLocks/>
          </p:cNvSpPr>
          <p:nvPr/>
        </p:nvSpPr>
        <p:spPr>
          <a:xfrm rot="16200000">
            <a:off x="1521229" y="2345973"/>
            <a:ext cx="308899" cy="731520"/>
          </a:xfrm>
          <a:prstGeom prst="leftBrace">
            <a:avLst/>
          </a:prstGeom>
          <a:ln w="44450">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Left Brace 22"/>
          <p:cNvSpPr>
            <a:spLocks/>
          </p:cNvSpPr>
          <p:nvPr/>
        </p:nvSpPr>
        <p:spPr>
          <a:xfrm rot="16200000">
            <a:off x="3378030" y="2018145"/>
            <a:ext cx="308899" cy="1371600"/>
          </a:xfrm>
          <a:prstGeom prst="leftBrace">
            <a:avLst/>
          </a:prstGeom>
          <a:ln w="44450">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e 23"/>
          <p:cNvSpPr>
            <a:spLocks/>
          </p:cNvSpPr>
          <p:nvPr/>
        </p:nvSpPr>
        <p:spPr>
          <a:xfrm rot="16200000">
            <a:off x="6871202" y="2021799"/>
            <a:ext cx="308899" cy="1371600"/>
          </a:xfrm>
          <a:prstGeom prst="leftBrace">
            <a:avLst/>
          </a:prstGeom>
          <a:ln w="44450">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995344" y="2791826"/>
            <a:ext cx="1315684" cy="769441"/>
          </a:xfrm>
          <a:prstGeom prst="rect">
            <a:avLst/>
          </a:prstGeom>
          <a:noFill/>
        </p:spPr>
        <p:txBody>
          <a:bodyPr wrap="square" rtlCol="0">
            <a:spAutoFit/>
          </a:bodyPr>
          <a:lstStyle/>
          <a:p>
            <a:pPr algn="ctr"/>
            <a:r>
              <a:rPr lang="en-US" dirty="0">
                <a:latin typeface="Arial Narrow"/>
                <a:cs typeface="Arial Narrow"/>
              </a:rPr>
              <a:t>Initial condition</a:t>
            </a:r>
          </a:p>
        </p:txBody>
      </p:sp>
      <p:sp>
        <p:nvSpPr>
          <p:cNvPr id="27" name="TextBox 26"/>
          <p:cNvSpPr txBox="1"/>
          <p:nvPr/>
        </p:nvSpPr>
        <p:spPr>
          <a:xfrm>
            <a:off x="2291561" y="2795486"/>
            <a:ext cx="2696340" cy="1107996"/>
          </a:xfrm>
          <a:prstGeom prst="rect">
            <a:avLst/>
          </a:prstGeom>
          <a:noFill/>
        </p:spPr>
        <p:txBody>
          <a:bodyPr wrap="square" rtlCol="0">
            <a:spAutoFit/>
          </a:bodyPr>
          <a:lstStyle/>
          <a:p>
            <a:pPr algn="ctr"/>
            <a:r>
              <a:rPr lang="en-US" dirty="0" smtClean="0">
                <a:latin typeface="Arial Narrow"/>
                <a:cs typeface="Arial Narrow"/>
              </a:rPr>
              <a:t>Coupling between negative increments and their inter-event times</a:t>
            </a:r>
            <a:endParaRPr lang="en-US" dirty="0">
              <a:latin typeface="Arial Narrow"/>
              <a:cs typeface="Arial Narrow"/>
            </a:endParaRPr>
          </a:p>
        </p:txBody>
      </p:sp>
      <p:sp>
        <p:nvSpPr>
          <p:cNvPr id="28" name="TextBox 27"/>
          <p:cNvSpPr txBox="1"/>
          <p:nvPr/>
        </p:nvSpPr>
        <p:spPr>
          <a:xfrm>
            <a:off x="5556106" y="2764809"/>
            <a:ext cx="2910043" cy="1107996"/>
          </a:xfrm>
          <a:prstGeom prst="rect">
            <a:avLst/>
          </a:prstGeom>
          <a:noFill/>
        </p:spPr>
        <p:txBody>
          <a:bodyPr wrap="square" rtlCol="0">
            <a:spAutoFit/>
          </a:bodyPr>
          <a:lstStyle/>
          <a:p>
            <a:pPr algn="ctr"/>
            <a:r>
              <a:rPr lang="en-US" dirty="0" smtClean="0">
                <a:latin typeface="Arial Narrow"/>
                <a:cs typeface="Arial Narrow"/>
              </a:rPr>
              <a:t>Coupling between positive increments and their inter-event times</a:t>
            </a:r>
            <a:endParaRPr lang="en-US" dirty="0">
              <a:latin typeface="Arial Narrow"/>
              <a:cs typeface="Arial Narrow"/>
            </a:endParaRPr>
          </a:p>
        </p:txBody>
      </p:sp>
      <p:pic>
        <p:nvPicPr>
          <p:cNvPr id="2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1539" y="3961083"/>
            <a:ext cx="3238500" cy="282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1" name="Object 30"/>
          <p:cNvGraphicFramePr>
            <a:graphicFrameLocks noChangeAspect="1"/>
          </p:cNvGraphicFramePr>
          <p:nvPr>
            <p:extLst>
              <p:ext uri="{D42A27DB-BD31-4B8C-83A1-F6EECF244321}">
                <p14:modId xmlns:p14="http://schemas.microsoft.com/office/powerpoint/2010/main" val="3477056478"/>
              </p:ext>
            </p:extLst>
          </p:nvPr>
        </p:nvGraphicFramePr>
        <p:xfrm>
          <a:off x="2198275" y="3901115"/>
          <a:ext cx="2374900" cy="728663"/>
        </p:xfrm>
        <a:graphic>
          <a:graphicData uri="http://schemas.openxmlformats.org/presentationml/2006/ole">
            <mc:AlternateContent xmlns:mc="http://schemas.openxmlformats.org/markup-compatibility/2006">
              <mc:Choice xmlns:v="urn:schemas-microsoft-com:vml" Requires="v">
                <p:oleObj spid="_x0000_s105584" name="Equation" r:id="rId7" imgW="1282700" imgH="393700" progId="Equation.3">
                  <p:embed/>
                </p:oleObj>
              </mc:Choice>
              <mc:Fallback>
                <p:oleObj name="Equation" r:id="rId7" imgW="1282700" imgH="393700" progId="Equation.3">
                  <p:embed/>
                  <p:pic>
                    <p:nvPicPr>
                      <p:cNvPr id="0" name=""/>
                      <p:cNvPicPr>
                        <a:picLocks noChangeAspect="1" noChangeArrowheads="1"/>
                      </p:cNvPicPr>
                      <p:nvPr/>
                    </p:nvPicPr>
                    <p:blipFill>
                      <a:blip r:embed="rId8"/>
                      <a:srcRect/>
                      <a:stretch>
                        <a:fillRect/>
                      </a:stretch>
                    </p:blipFill>
                    <p:spPr bwMode="auto">
                      <a:xfrm>
                        <a:off x="2198275" y="3901115"/>
                        <a:ext cx="23749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656035551"/>
              </p:ext>
            </p:extLst>
          </p:nvPr>
        </p:nvGraphicFramePr>
        <p:xfrm>
          <a:off x="6781228" y="3937359"/>
          <a:ext cx="2398712" cy="728662"/>
        </p:xfrm>
        <a:graphic>
          <a:graphicData uri="http://schemas.openxmlformats.org/presentationml/2006/ole">
            <mc:AlternateContent xmlns:mc="http://schemas.openxmlformats.org/markup-compatibility/2006">
              <mc:Choice xmlns:v="urn:schemas-microsoft-com:vml" Requires="v">
                <p:oleObj spid="_x0000_s105585" name="Equation" r:id="rId9" imgW="1295400" imgH="393700" progId="Equation.3">
                  <p:embed/>
                </p:oleObj>
              </mc:Choice>
              <mc:Fallback>
                <p:oleObj name="Equation" r:id="rId9" imgW="1295400" imgH="393700" progId="Equation.3">
                  <p:embed/>
                  <p:pic>
                    <p:nvPicPr>
                      <p:cNvPr id="0" name=""/>
                      <p:cNvPicPr>
                        <a:picLocks noChangeAspect="1" noChangeArrowheads="1"/>
                      </p:cNvPicPr>
                      <p:nvPr/>
                    </p:nvPicPr>
                    <p:blipFill>
                      <a:blip r:embed="rId10"/>
                      <a:srcRect/>
                      <a:stretch>
                        <a:fillRect/>
                      </a:stretch>
                    </p:blipFill>
                    <p:spPr bwMode="auto">
                      <a:xfrm>
                        <a:off x="6781228" y="3937359"/>
                        <a:ext cx="2398712" cy="72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187740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linds(horizontal)">
                                      <p:cBhvr>
                                        <p:cTn id="14" dur="500"/>
                                        <p:tgtEl>
                                          <p:spTgt spid="29"/>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linds(horizontal)">
                                      <p:cBhvr>
                                        <p:cTn id="21" dur="500"/>
                                        <p:tgtEl>
                                          <p:spTgt spid="2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linds(horizontal)">
                                      <p:cBhvr>
                                        <p:cTn id="24" dur="500"/>
                                        <p:tgtEl>
                                          <p:spTgt spid="28"/>
                                        </p:tgtEl>
                                      </p:cBhvr>
                                    </p:animEffect>
                                  </p:childTnLst>
                                </p:cTn>
                              </p:par>
                            </p:childTnLst>
                          </p:cTn>
                        </p:par>
                        <p:par>
                          <p:cTn id="25" fill="hold">
                            <p:stCondLst>
                              <p:cond delay="1500"/>
                            </p:stCondLst>
                            <p:childTnLst>
                              <p:par>
                                <p:cTn id="26" presetID="3" presetClass="entr" presetSubtype="1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childTnLst>
                          </p:cTn>
                        </p:par>
                        <p:par>
                          <p:cTn id="29" fill="hold">
                            <p:stCondLst>
                              <p:cond delay="2000"/>
                            </p:stCondLst>
                            <p:childTnLst>
                              <p:par>
                                <p:cTn id="30" presetID="3" presetClass="entr" presetSubtype="1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83989" y="1977811"/>
            <a:ext cx="4889500" cy="2842895"/>
          </a:xfrm>
          <a:prstGeom prst="rect">
            <a:avLst/>
          </a:prstGeom>
        </p:spPr>
      </p:pic>
      <p:sp>
        <p:nvSpPr>
          <p:cNvPr id="2" name="Title 1"/>
          <p:cNvSpPr>
            <a:spLocks noGrp="1"/>
          </p:cNvSpPr>
          <p:nvPr>
            <p:ph type="title"/>
          </p:nvPr>
        </p:nvSpPr>
        <p:spPr>
          <a:xfrm>
            <a:off x="0" y="76200"/>
            <a:ext cx="9144000" cy="685800"/>
          </a:xfrm>
        </p:spPr>
        <p:txBody>
          <a:bodyPr/>
          <a:lstStyle/>
          <a:p>
            <a:r>
              <a:rPr lang="en-US" dirty="0" smtClean="0"/>
              <a:t>Maximum Causal Entropy Principle</a:t>
            </a:r>
            <a:endParaRPr lang="en-US" dirty="0"/>
          </a:p>
        </p:txBody>
      </p:sp>
      <p:sp>
        <p:nvSpPr>
          <p:cNvPr id="3" name="Content Placeholder 2"/>
          <p:cNvSpPr>
            <a:spLocks noGrp="1"/>
          </p:cNvSpPr>
          <p:nvPr>
            <p:ph idx="1"/>
          </p:nvPr>
        </p:nvSpPr>
        <p:spPr>
          <a:xfrm>
            <a:off x="-7744" y="916056"/>
            <a:ext cx="8909302" cy="5265826"/>
          </a:xfrm>
        </p:spPr>
        <p:txBody>
          <a:bodyPr/>
          <a:lstStyle/>
          <a:p>
            <a:r>
              <a:rPr lang="en-US" dirty="0" smtClean="0">
                <a:latin typeface="Arial Narrow"/>
                <a:cs typeface="Arial Narrow"/>
              </a:rPr>
              <a:t>How to estimate </a:t>
            </a:r>
            <a:r>
              <a:rPr lang="en-US" i="1" dirty="0" smtClean="0">
                <a:latin typeface="Times New Roman"/>
                <a:cs typeface="Times New Roman"/>
              </a:rPr>
              <a:t>w</a:t>
            </a:r>
            <a:r>
              <a:rPr lang="en-US" dirty="0" smtClean="0">
                <a:latin typeface="Arial Narrow"/>
                <a:cs typeface="Arial Narrow"/>
              </a:rPr>
              <a:t>(</a:t>
            </a:r>
            <a:r>
              <a:rPr lang="en-US" dirty="0" err="1" smtClean="0">
                <a:latin typeface="Times New Roman"/>
                <a:ea typeface="Lucida Grande"/>
                <a:cs typeface="Times New Roman"/>
              </a:rPr>
              <a:t>Δ</a:t>
            </a:r>
            <a:r>
              <a:rPr lang="en-US" i="1" dirty="0" err="1" smtClean="0">
                <a:latin typeface="Times New Roman"/>
                <a:cs typeface="Times New Roman"/>
              </a:rPr>
              <a:t>x</a:t>
            </a:r>
            <a:r>
              <a:rPr lang="en-US" dirty="0" smtClean="0">
                <a:latin typeface="Arial Narrow"/>
                <a:cs typeface="Arial Narrow"/>
              </a:rPr>
              <a:t>,</a:t>
            </a:r>
            <a:r>
              <a:rPr lang="en-US" dirty="0">
                <a:latin typeface="Times New Roman"/>
                <a:ea typeface="Lucida Grande"/>
                <a:cs typeface="Times New Roman"/>
              </a:rPr>
              <a:t> </a:t>
            </a:r>
            <a:r>
              <a:rPr lang="en-US" dirty="0" err="1">
                <a:latin typeface="Times New Roman"/>
                <a:ea typeface="Lucida Grande"/>
                <a:cs typeface="Times New Roman"/>
              </a:rPr>
              <a:t>Δ</a:t>
            </a:r>
            <a:r>
              <a:rPr lang="en-US" i="1" dirty="0" err="1" smtClean="0">
                <a:latin typeface="Times New Roman"/>
                <a:cs typeface="Times New Roman"/>
              </a:rPr>
              <a:t>t</a:t>
            </a:r>
            <a:r>
              <a:rPr lang="en-US" dirty="0" smtClean="0">
                <a:latin typeface="Arial Narrow"/>
                <a:cs typeface="Arial Narrow"/>
              </a:rPr>
              <a:t>)?</a:t>
            </a:r>
          </a:p>
          <a:p>
            <a:endParaRPr lang="en-US" dirty="0">
              <a:latin typeface="Arial Narrow"/>
              <a:cs typeface="Arial Narrow"/>
            </a:endParaRPr>
          </a:p>
          <a:p>
            <a:pPr marL="0" indent="0">
              <a:buNone/>
            </a:pPr>
            <a:r>
              <a:rPr lang="en-US" dirty="0">
                <a:latin typeface="Arial Narrow"/>
                <a:cs typeface="Arial Narrow"/>
              </a:rPr>
              <a:t> </a:t>
            </a:r>
            <a:r>
              <a:rPr lang="en-US" dirty="0" smtClean="0">
                <a:latin typeface="Arial Narrow"/>
                <a:cs typeface="Arial Narrow"/>
              </a:rPr>
              <a:t>   </a:t>
            </a:r>
            <a:r>
              <a:rPr lang="en-US" sz="2400" b="0" dirty="0" smtClean="0">
                <a:latin typeface="Arial Narrow"/>
                <a:cs typeface="Arial Narrow"/>
              </a:rPr>
              <a:t>subject to</a:t>
            </a:r>
          </a:p>
          <a:p>
            <a:pPr marL="0" indent="0">
              <a:buNone/>
            </a:pPr>
            <a:endParaRPr lang="en-US" sz="2400" b="0" dirty="0">
              <a:latin typeface="Arial Narrow"/>
              <a:cs typeface="Arial Narrow"/>
            </a:endParaRPr>
          </a:p>
          <a:p>
            <a:pPr marL="0" indent="0">
              <a:buNone/>
            </a:pPr>
            <a:endParaRPr lang="en-US" sz="2400" b="0" dirty="0" smtClean="0">
              <a:latin typeface="Arial Narrow"/>
              <a:cs typeface="Arial Narrow"/>
            </a:endParaRPr>
          </a:p>
          <a:p>
            <a:pPr marL="0" indent="0">
              <a:buNone/>
            </a:pPr>
            <a:endParaRPr lang="en-US" sz="2400" b="0" dirty="0">
              <a:latin typeface="Arial Narrow"/>
              <a:cs typeface="Arial Narrow"/>
            </a:endParaRPr>
          </a:p>
          <a:p>
            <a:pPr marL="0" indent="0">
              <a:buNone/>
            </a:pPr>
            <a:endParaRPr lang="en-US" sz="1600" dirty="0" smtClean="0">
              <a:latin typeface="Arial Narrow"/>
              <a:cs typeface="Arial Narrow"/>
            </a:endParaRPr>
          </a:p>
          <a:p>
            <a:r>
              <a:rPr lang="en-US" dirty="0" smtClean="0">
                <a:latin typeface="Arial Narrow"/>
                <a:cs typeface="Arial Narrow"/>
              </a:rPr>
              <a:t>Power law family of solutions</a:t>
            </a:r>
          </a:p>
          <a:p>
            <a:pPr lvl="2"/>
            <a:endParaRPr lang="en-US" dirty="0">
              <a:latin typeface="Arial Narrow"/>
              <a:cs typeface="Arial Narrow"/>
            </a:endParaRPr>
          </a:p>
          <a:p>
            <a:pPr lvl="2"/>
            <a:endParaRPr lang="en-US" dirty="0" smtClean="0">
              <a:latin typeface="Arial Narrow"/>
              <a:cs typeface="Arial Narrow"/>
            </a:endParaRPr>
          </a:p>
          <a:p>
            <a:r>
              <a:rPr lang="en-US" dirty="0" smtClean="0">
                <a:latin typeface="Arial Narrow"/>
                <a:cs typeface="Arial Narrow"/>
              </a:rPr>
              <a:t>Essential is a relative gain / regret time-directional entropy</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192218320"/>
              </p:ext>
            </p:extLst>
          </p:nvPr>
        </p:nvGraphicFramePr>
        <p:xfrm>
          <a:off x="385519" y="1469033"/>
          <a:ext cx="5921375" cy="541338"/>
        </p:xfrm>
        <a:graphic>
          <a:graphicData uri="http://schemas.openxmlformats.org/presentationml/2006/ole">
            <mc:AlternateContent xmlns:mc="http://schemas.openxmlformats.org/markup-compatibility/2006">
              <mc:Choice xmlns:v="urn:schemas-microsoft-com:vml" Requires="v">
                <p:oleObj spid="_x0000_s106691" name="Equation" r:id="rId4" imgW="3200400" imgH="292100" progId="Equation.3">
                  <p:embed/>
                </p:oleObj>
              </mc:Choice>
              <mc:Fallback>
                <p:oleObj name="Equation" r:id="rId4" imgW="3200400" imgH="292100" progId="Equation.3">
                  <p:embed/>
                  <p:pic>
                    <p:nvPicPr>
                      <p:cNvPr id="0" name=""/>
                      <p:cNvPicPr>
                        <a:picLocks noChangeAspect="1" noChangeArrowheads="1"/>
                      </p:cNvPicPr>
                      <p:nvPr/>
                    </p:nvPicPr>
                    <p:blipFill>
                      <a:blip r:embed="rId5"/>
                      <a:srcRect/>
                      <a:stretch>
                        <a:fillRect/>
                      </a:stretch>
                    </p:blipFill>
                    <p:spPr bwMode="auto">
                      <a:xfrm>
                        <a:off x="385519" y="1469033"/>
                        <a:ext cx="5921375"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9625700"/>
              </p:ext>
            </p:extLst>
          </p:nvPr>
        </p:nvGraphicFramePr>
        <p:xfrm>
          <a:off x="207981" y="3525065"/>
          <a:ext cx="4229100" cy="447675"/>
        </p:xfrm>
        <a:graphic>
          <a:graphicData uri="http://schemas.openxmlformats.org/presentationml/2006/ole">
            <mc:AlternateContent xmlns:mc="http://schemas.openxmlformats.org/markup-compatibility/2006">
              <mc:Choice xmlns:v="urn:schemas-microsoft-com:vml" Requires="v">
                <p:oleObj spid="_x0000_s106692" name="Equation" r:id="rId6" imgW="2286000" imgH="241300" progId="Equation.3">
                  <p:embed/>
                </p:oleObj>
              </mc:Choice>
              <mc:Fallback>
                <p:oleObj name="Equation" r:id="rId6" imgW="2286000" imgH="241300" progId="Equation.3">
                  <p:embed/>
                  <p:pic>
                    <p:nvPicPr>
                      <p:cNvPr id="0" name=""/>
                      <p:cNvPicPr>
                        <a:picLocks noChangeAspect="1" noChangeArrowheads="1"/>
                      </p:cNvPicPr>
                      <p:nvPr/>
                    </p:nvPicPr>
                    <p:blipFill>
                      <a:blip r:embed="rId7"/>
                      <a:srcRect/>
                      <a:stretch>
                        <a:fillRect/>
                      </a:stretch>
                    </p:blipFill>
                    <p:spPr bwMode="auto">
                      <a:xfrm>
                        <a:off x="207981" y="3525065"/>
                        <a:ext cx="42291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57444016"/>
              </p:ext>
            </p:extLst>
          </p:nvPr>
        </p:nvGraphicFramePr>
        <p:xfrm>
          <a:off x="234950" y="2550092"/>
          <a:ext cx="4017963" cy="400050"/>
        </p:xfrm>
        <a:graphic>
          <a:graphicData uri="http://schemas.openxmlformats.org/presentationml/2006/ole">
            <mc:AlternateContent xmlns:mc="http://schemas.openxmlformats.org/markup-compatibility/2006">
              <mc:Choice xmlns:v="urn:schemas-microsoft-com:vml" Requires="v">
                <p:oleObj spid="_x0000_s106693" name="Equation" r:id="rId8" imgW="2171700" imgH="215900" progId="Equation.3">
                  <p:embed/>
                </p:oleObj>
              </mc:Choice>
              <mc:Fallback>
                <p:oleObj name="Equation" r:id="rId8" imgW="2171700" imgH="215900" progId="Equation.3">
                  <p:embed/>
                  <p:pic>
                    <p:nvPicPr>
                      <p:cNvPr id="0" name=""/>
                      <p:cNvPicPr>
                        <a:picLocks noChangeAspect="1" noChangeArrowheads="1"/>
                      </p:cNvPicPr>
                      <p:nvPr/>
                    </p:nvPicPr>
                    <p:blipFill>
                      <a:blip r:embed="rId9"/>
                      <a:srcRect/>
                      <a:stretch>
                        <a:fillRect/>
                      </a:stretch>
                    </p:blipFill>
                    <p:spPr bwMode="auto">
                      <a:xfrm>
                        <a:off x="234950" y="2550092"/>
                        <a:ext cx="4017963"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089412063"/>
              </p:ext>
            </p:extLst>
          </p:nvPr>
        </p:nvGraphicFramePr>
        <p:xfrm>
          <a:off x="412798" y="3063212"/>
          <a:ext cx="3617912" cy="400050"/>
        </p:xfrm>
        <a:graphic>
          <a:graphicData uri="http://schemas.openxmlformats.org/presentationml/2006/ole">
            <mc:AlternateContent xmlns:mc="http://schemas.openxmlformats.org/markup-compatibility/2006">
              <mc:Choice xmlns:v="urn:schemas-microsoft-com:vml" Requires="v">
                <p:oleObj spid="_x0000_s106694" name="Equation" r:id="rId10" imgW="1955800" imgH="215900" progId="Equation.3">
                  <p:embed/>
                </p:oleObj>
              </mc:Choice>
              <mc:Fallback>
                <p:oleObj name="Equation" r:id="rId10" imgW="1955800" imgH="215900" progId="Equation.3">
                  <p:embed/>
                  <p:pic>
                    <p:nvPicPr>
                      <p:cNvPr id="0" name=""/>
                      <p:cNvPicPr>
                        <a:picLocks noChangeAspect="1" noChangeArrowheads="1"/>
                      </p:cNvPicPr>
                      <p:nvPr/>
                    </p:nvPicPr>
                    <p:blipFill>
                      <a:blip r:embed="rId11"/>
                      <a:srcRect/>
                      <a:stretch>
                        <a:fillRect/>
                      </a:stretch>
                    </p:blipFill>
                    <p:spPr bwMode="auto">
                      <a:xfrm>
                        <a:off x="412798" y="3063212"/>
                        <a:ext cx="3617912"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568035480"/>
              </p:ext>
            </p:extLst>
          </p:nvPr>
        </p:nvGraphicFramePr>
        <p:xfrm>
          <a:off x="879922" y="4672978"/>
          <a:ext cx="4605337" cy="447675"/>
        </p:xfrm>
        <a:graphic>
          <a:graphicData uri="http://schemas.openxmlformats.org/presentationml/2006/ole">
            <mc:AlternateContent xmlns:mc="http://schemas.openxmlformats.org/markup-compatibility/2006">
              <mc:Choice xmlns:v="urn:schemas-microsoft-com:vml" Requires="v">
                <p:oleObj spid="_x0000_s106695" name="Equation" r:id="rId12" imgW="2489200" imgH="241300" progId="Equation.3">
                  <p:embed/>
                </p:oleObj>
              </mc:Choice>
              <mc:Fallback>
                <p:oleObj name="Equation" r:id="rId12" imgW="2489200" imgH="241300" progId="Equation.3">
                  <p:embed/>
                  <p:pic>
                    <p:nvPicPr>
                      <p:cNvPr id="0" name=""/>
                      <p:cNvPicPr>
                        <a:picLocks noChangeAspect="1" noChangeArrowheads="1"/>
                      </p:cNvPicPr>
                      <p:nvPr/>
                    </p:nvPicPr>
                    <p:blipFill>
                      <a:blip r:embed="rId13"/>
                      <a:srcRect/>
                      <a:stretch>
                        <a:fillRect/>
                      </a:stretch>
                    </p:blipFill>
                    <p:spPr bwMode="auto">
                      <a:xfrm>
                        <a:off x="879922" y="4672978"/>
                        <a:ext cx="460533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393776951"/>
              </p:ext>
            </p:extLst>
          </p:nvPr>
        </p:nvGraphicFramePr>
        <p:xfrm>
          <a:off x="-849" y="5806329"/>
          <a:ext cx="9199372" cy="855218"/>
        </p:xfrm>
        <a:graphic>
          <a:graphicData uri="http://schemas.openxmlformats.org/presentationml/2006/ole">
            <mc:AlternateContent xmlns:mc="http://schemas.openxmlformats.org/markup-compatibility/2006">
              <mc:Choice xmlns:v="urn:schemas-microsoft-com:vml" Requires="v">
                <p:oleObj spid="_x0000_s106696" name="Equation" r:id="rId14" imgW="5054600" imgH="469900" progId="Equation.3">
                  <p:embed/>
                </p:oleObj>
              </mc:Choice>
              <mc:Fallback>
                <p:oleObj name="Equation" r:id="rId14" imgW="5054600" imgH="469900" progId="Equation.3">
                  <p:embed/>
                  <p:pic>
                    <p:nvPicPr>
                      <p:cNvPr id="0" name=""/>
                      <p:cNvPicPr>
                        <a:picLocks noChangeAspect="1" noChangeArrowheads="1"/>
                      </p:cNvPicPr>
                      <p:nvPr/>
                    </p:nvPicPr>
                    <p:blipFill>
                      <a:blip r:embed="rId15"/>
                      <a:srcRect/>
                      <a:stretch>
                        <a:fillRect/>
                      </a:stretch>
                    </p:blipFill>
                    <p:spPr bwMode="auto">
                      <a:xfrm>
                        <a:off x="-849" y="5806329"/>
                        <a:ext cx="9199372" cy="855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 name="TextBox 11"/>
          <p:cNvSpPr txBox="1"/>
          <p:nvPr/>
        </p:nvSpPr>
        <p:spPr>
          <a:xfrm>
            <a:off x="-68979" y="6655521"/>
            <a:ext cx="7371703" cy="246221"/>
          </a:xfrm>
          <a:prstGeom prst="rect">
            <a:avLst/>
          </a:prstGeom>
          <a:noFill/>
        </p:spPr>
        <p:txBody>
          <a:bodyPr wrap="square" rtlCol="0">
            <a:spAutoFit/>
          </a:bodyPr>
          <a:lstStyle/>
          <a:p>
            <a:r>
              <a:rPr lang="en-US" sz="1000" dirty="0" err="1" smtClean="0">
                <a:latin typeface="Arial Narrow"/>
                <a:cs typeface="Arial Narrow"/>
              </a:rPr>
              <a:t>Yuankun</a:t>
            </a:r>
            <a:r>
              <a:rPr lang="en-US" sz="1000" dirty="0" smtClean="0">
                <a:latin typeface="Arial Narrow"/>
                <a:cs typeface="Arial Narrow"/>
              </a:rPr>
              <a:t> </a:t>
            </a:r>
            <a:r>
              <a:rPr lang="en-US" sz="1000" dirty="0" err="1" smtClean="0">
                <a:latin typeface="Arial Narrow"/>
                <a:cs typeface="Arial Narrow"/>
              </a:rPr>
              <a:t>Xue</a:t>
            </a:r>
            <a:r>
              <a:rPr lang="en-US" sz="1000" dirty="0" smtClean="0">
                <a:latin typeface="Arial Narrow"/>
                <a:cs typeface="Arial Narrow"/>
              </a:rPr>
              <a:t> </a:t>
            </a:r>
            <a:r>
              <a:rPr lang="en-US" sz="1000" dirty="0" smtClean="0">
                <a:latin typeface="Arial Narrow"/>
                <a:cs typeface="Arial Narrow"/>
              </a:rPr>
              <a:t>and Paul Bogdan</a:t>
            </a:r>
            <a:r>
              <a:rPr lang="en-US" sz="1000" dirty="0">
                <a:latin typeface="Arial Narrow"/>
                <a:cs typeface="Arial Narrow"/>
              </a:rPr>
              <a:t>, </a:t>
            </a:r>
            <a:r>
              <a:rPr lang="en-US" sz="1000" dirty="0">
                <a:latin typeface="Arial Narrow"/>
                <a:cs typeface="Arial Narrow"/>
              </a:rPr>
              <a:t>Constructing Compact Causal Mathematical Models for Complex Dynamics, </a:t>
            </a:r>
            <a:r>
              <a:rPr lang="en-US" sz="1000" dirty="0" smtClean="0">
                <a:latin typeface="Arial Narrow"/>
                <a:cs typeface="Arial Narrow"/>
              </a:rPr>
              <a:t>to appear in April 2017 </a:t>
            </a:r>
            <a:endParaRPr lang="en-US" sz="1000" dirty="0">
              <a:latin typeface="Arial Narrow"/>
              <a:cs typeface="Arial Narrow"/>
            </a:endParaRPr>
          </a:p>
        </p:txBody>
      </p:sp>
    </p:spTree>
    <p:extLst>
      <p:ext uri="{BB962C8B-B14F-4D97-AF65-F5344CB8AC3E}">
        <p14:creationId xmlns:p14="http://schemas.microsoft.com/office/powerpoint/2010/main" val="42110486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Asymmetry</a:t>
            </a:r>
            <a:endParaRPr lang="en-US" dirty="0"/>
          </a:p>
        </p:txBody>
      </p:sp>
      <p:sp>
        <p:nvSpPr>
          <p:cNvPr id="3" name="Content Placeholder 2"/>
          <p:cNvSpPr>
            <a:spLocks noGrp="1"/>
          </p:cNvSpPr>
          <p:nvPr>
            <p:ph idx="1"/>
          </p:nvPr>
        </p:nvSpPr>
        <p:spPr/>
        <p:txBody>
          <a:bodyPr/>
          <a:lstStyle/>
          <a:p>
            <a:r>
              <a:rPr lang="en-US" dirty="0" err="1" smtClean="0">
                <a:latin typeface="Arial Narrow"/>
                <a:cs typeface="Arial Narrow"/>
              </a:rPr>
              <a:t>Riesz</a:t>
            </a:r>
            <a:r>
              <a:rPr lang="en-US" dirty="0" smtClean="0">
                <a:latin typeface="Arial Narrow"/>
                <a:cs typeface="Arial Narrow"/>
              </a:rPr>
              <a:t>-Feller fractional order derivative</a:t>
            </a:r>
          </a:p>
          <a:p>
            <a:pPr lvl="2"/>
            <a:endParaRPr lang="en-US" dirty="0"/>
          </a:p>
          <a:p>
            <a:pPr lvl="2"/>
            <a:endParaRPr lang="en-US" dirty="0" smtClean="0"/>
          </a:p>
          <a:p>
            <a:pPr lvl="2"/>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0 &lt; </a:t>
            </a:r>
            <a:r>
              <a:rPr lang="en-US" i="1" dirty="0" smtClean="0">
                <a:latin typeface="Times New Roman"/>
                <a:cs typeface="Times New Roman"/>
              </a:rPr>
              <a:t>α</a:t>
            </a:r>
            <a:r>
              <a:rPr lang="en-US" dirty="0" smtClean="0"/>
              <a:t> &lt; 2, </a:t>
            </a:r>
            <a:r>
              <a:rPr lang="en-US" dirty="0" smtClean="0">
                <a:latin typeface="Arial Narrow"/>
                <a:cs typeface="Arial Narrow"/>
              </a:rPr>
              <a:t>linked to the asymmetric</a:t>
            </a:r>
            <a:r>
              <a:rPr lang="en-US" dirty="0" smtClean="0"/>
              <a:t> </a:t>
            </a:r>
            <a:r>
              <a:rPr lang="en-US" i="1" dirty="0">
                <a:latin typeface="Times New Roman"/>
                <a:cs typeface="Times New Roman"/>
              </a:rPr>
              <a:t>α</a:t>
            </a:r>
            <a:r>
              <a:rPr lang="en-US" dirty="0" smtClean="0"/>
              <a:t>-</a:t>
            </a:r>
            <a:r>
              <a:rPr lang="en-US" dirty="0" smtClean="0">
                <a:latin typeface="Arial Narrow"/>
                <a:cs typeface="Arial Narrow"/>
              </a:rPr>
              <a:t>stable distribution</a:t>
            </a:r>
            <a:r>
              <a:rPr lang="en-US" dirty="0" smtClean="0"/>
              <a:t> </a:t>
            </a:r>
          </a:p>
          <a:p>
            <a:pPr lvl="1"/>
            <a:r>
              <a:rPr lang="en-US" i="1" dirty="0" err="1" smtClean="0">
                <a:latin typeface="Times New Roman"/>
                <a:cs typeface="Times New Roman"/>
              </a:rPr>
              <a:t>θ</a:t>
            </a:r>
            <a:r>
              <a:rPr lang="en-US" dirty="0" smtClean="0"/>
              <a:t> – </a:t>
            </a:r>
            <a:r>
              <a:rPr lang="en-US" dirty="0" smtClean="0">
                <a:latin typeface="Arial Narrow"/>
                <a:cs typeface="Arial Narrow"/>
              </a:rPr>
              <a:t>is the </a:t>
            </a:r>
            <a:r>
              <a:rPr lang="en-US" dirty="0" err="1" smtClean="0">
                <a:latin typeface="Arial Narrow"/>
                <a:cs typeface="Arial Narrow"/>
              </a:rPr>
              <a:t>skewness</a:t>
            </a:r>
            <a:r>
              <a:rPr lang="en-US" dirty="0" smtClean="0">
                <a:latin typeface="Arial Narrow"/>
                <a:cs typeface="Arial Narrow"/>
              </a:rPr>
              <a:t> parameter measuring the symmetry</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23</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268" y="2857420"/>
            <a:ext cx="3229864" cy="2836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182" y="2858505"/>
            <a:ext cx="3238500" cy="282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7"/>
          <p:cNvGraphicFramePr>
            <a:graphicFrameLocks noChangeAspect="1"/>
          </p:cNvGraphicFramePr>
          <p:nvPr>
            <p:extLst>
              <p:ext uri="{D42A27DB-BD31-4B8C-83A1-F6EECF244321}">
                <p14:modId xmlns:p14="http://schemas.microsoft.com/office/powerpoint/2010/main" val="3333582709"/>
              </p:ext>
            </p:extLst>
          </p:nvPr>
        </p:nvGraphicFramePr>
        <p:xfrm>
          <a:off x="-41940" y="1611573"/>
          <a:ext cx="9230360" cy="1121664"/>
        </p:xfrm>
        <a:graphic>
          <a:graphicData uri="http://schemas.openxmlformats.org/presentationml/2006/ole">
            <mc:AlternateContent xmlns:mc="http://schemas.openxmlformats.org/markup-compatibility/2006">
              <mc:Choice xmlns:v="urn:schemas-microsoft-com:vml" Requires="v">
                <p:oleObj spid="_x0000_s1039" name="Equation" r:id="rId5" imgW="5016500" imgH="609600" progId="Equation.3">
                  <p:embed/>
                </p:oleObj>
              </mc:Choice>
              <mc:Fallback>
                <p:oleObj name="Equation" r:id="rId5" imgW="5016500" imgH="609600" progId="Equation.3">
                  <p:embed/>
                  <p:pic>
                    <p:nvPicPr>
                      <p:cNvPr id="0" name=""/>
                      <p:cNvPicPr>
                        <a:picLocks noChangeAspect="1" noChangeArrowheads="1"/>
                      </p:cNvPicPr>
                      <p:nvPr/>
                    </p:nvPicPr>
                    <p:blipFill>
                      <a:blip r:embed="rId6"/>
                      <a:srcRect/>
                      <a:stretch>
                        <a:fillRect/>
                      </a:stretch>
                    </p:blipFill>
                    <p:spPr bwMode="auto">
                      <a:xfrm>
                        <a:off x="-41940" y="1611573"/>
                        <a:ext cx="9230360" cy="1121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 name="AutoShape 17"/>
          <p:cNvSpPr>
            <a:spLocks noChangeArrowheads="1"/>
          </p:cNvSpPr>
          <p:nvPr/>
        </p:nvSpPr>
        <p:spPr bwMode="auto">
          <a:xfrm>
            <a:off x="1042910" y="1623215"/>
            <a:ext cx="4120432" cy="1196049"/>
          </a:xfrm>
          <a:prstGeom prst="roundRect">
            <a:avLst>
              <a:gd name="adj" fmla="val 16667"/>
            </a:avLst>
          </a:prstGeom>
          <a:solidFill>
            <a:srgbClr val="FFFF99">
              <a:alpha val="30980"/>
            </a:srgbClr>
          </a:solidFill>
          <a:ln w="38100">
            <a:solidFill>
              <a:srgbClr val="A50021"/>
            </a:solidFill>
            <a:round/>
            <a:headEnd/>
            <a:tailEnd/>
          </a:ln>
        </p:spPr>
        <p:txBody>
          <a:bodyPr wrap="none"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0" hangingPunct="0"/>
            <a:endParaRPr lang="zh-CN" altLang="zh-CN" smtClean="0">
              <a:solidFill>
                <a:srgbClr val="000000"/>
              </a:solidFill>
              <a:ea typeface="宋体" pitchFamily="2" charset="-122"/>
            </a:endParaRPr>
          </a:p>
        </p:txBody>
      </p:sp>
      <p:sp>
        <p:nvSpPr>
          <p:cNvPr id="10" name="AutoShape 17"/>
          <p:cNvSpPr>
            <a:spLocks noChangeArrowheads="1"/>
          </p:cNvSpPr>
          <p:nvPr/>
        </p:nvSpPr>
        <p:spPr bwMode="auto">
          <a:xfrm>
            <a:off x="5288936" y="1622088"/>
            <a:ext cx="3841109" cy="1196049"/>
          </a:xfrm>
          <a:prstGeom prst="roundRect">
            <a:avLst>
              <a:gd name="adj" fmla="val 16667"/>
            </a:avLst>
          </a:prstGeom>
          <a:solidFill>
            <a:srgbClr val="FFFF99">
              <a:alpha val="30980"/>
            </a:srgbClr>
          </a:solidFill>
          <a:ln w="38100">
            <a:solidFill>
              <a:srgbClr val="A50021"/>
            </a:solidFill>
            <a:round/>
            <a:headEnd/>
            <a:tailEnd/>
          </a:ln>
        </p:spPr>
        <p:txBody>
          <a:bodyPr wrap="none"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0" hangingPunct="0"/>
            <a:endParaRPr lang="zh-CN" altLang="zh-CN" smtClean="0">
              <a:solidFill>
                <a:srgbClr val="000000"/>
              </a:solidFill>
              <a:ea typeface="宋体" pitchFamily="2" charset="-122"/>
            </a:endParaRPr>
          </a:p>
        </p:txBody>
      </p:sp>
    </p:spTree>
    <p:extLst>
      <p:ext uri="{BB962C8B-B14F-4D97-AF65-F5344CB8AC3E}">
        <p14:creationId xmlns:p14="http://schemas.microsoft.com/office/powerpoint/2010/main" val="3902439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685800"/>
          </a:xfrm>
        </p:spPr>
        <p:txBody>
          <a:bodyPr/>
          <a:lstStyle/>
          <a:p>
            <a:r>
              <a:rPr lang="en-US" dirty="0" smtClean="0"/>
              <a:t>Multi-Fractal Space-Time Modeling (MFST)</a:t>
            </a:r>
            <a:endParaRPr lang="en-US" dirty="0"/>
          </a:p>
        </p:txBody>
      </p:sp>
      <p:sp>
        <p:nvSpPr>
          <p:cNvPr id="3" name="Content Placeholder 2"/>
          <p:cNvSpPr>
            <a:spLocks noGrp="1"/>
          </p:cNvSpPr>
          <p:nvPr>
            <p:ph idx="1"/>
          </p:nvPr>
        </p:nvSpPr>
        <p:spPr/>
        <p:txBody>
          <a:bodyPr/>
          <a:lstStyle/>
          <a:p>
            <a:r>
              <a:rPr lang="en-US" dirty="0" smtClean="0">
                <a:latin typeface="Arial Narrow"/>
                <a:cs typeface="Arial Narrow"/>
              </a:rPr>
              <a:t>Employing fractional calculus concepts</a:t>
            </a:r>
          </a:p>
          <a:p>
            <a:pPr lvl="1"/>
            <a:r>
              <a:rPr lang="en-US" dirty="0" smtClean="0">
                <a:latin typeface="Arial Narrow"/>
                <a:cs typeface="Arial Narrow"/>
              </a:rPr>
              <a:t>Riemann-</a:t>
            </a:r>
            <a:r>
              <a:rPr lang="en-US" dirty="0" err="1" smtClean="0">
                <a:latin typeface="Arial Narrow"/>
                <a:cs typeface="Arial Narrow"/>
              </a:rPr>
              <a:t>Liouville</a:t>
            </a:r>
            <a:r>
              <a:rPr lang="en-US" dirty="0" smtClean="0">
                <a:latin typeface="Arial Narrow"/>
                <a:cs typeface="Arial Narrow"/>
              </a:rPr>
              <a:t> fractional order integral and derivative </a:t>
            </a:r>
          </a:p>
          <a:p>
            <a:endParaRPr lang="en-US" dirty="0" smtClean="0">
              <a:latin typeface="Arial Narrow"/>
              <a:cs typeface="Arial Narrow"/>
            </a:endParaRPr>
          </a:p>
          <a:p>
            <a:endParaRPr lang="en-US" dirty="0">
              <a:latin typeface="Arial Narrow"/>
              <a:cs typeface="Arial Narrow"/>
            </a:endParaRPr>
          </a:p>
          <a:p>
            <a:pPr marL="0" indent="0">
              <a:buNone/>
            </a:pPr>
            <a:endParaRPr lang="en-US" dirty="0">
              <a:latin typeface="Arial Narrow"/>
              <a:cs typeface="Arial Narrow"/>
            </a:endParaRPr>
          </a:p>
          <a:p>
            <a:r>
              <a:rPr lang="en-US" dirty="0" smtClean="0">
                <a:latin typeface="Arial Narrow"/>
                <a:cs typeface="Arial Narrow"/>
              </a:rPr>
              <a:t>Allows to describe the evolution of the probability </a:t>
            </a:r>
            <a:r>
              <a:rPr lang="en-US" i="1" dirty="0">
                <a:latin typeface="Times New Roman"/>
                <a:cs typeface="Times New Roman"/>
              </a:rPr>
              <a:t>P</a:t>
            </a:r>
            <a:r>
              <a:rPr lang="en-US" dirty="0">
                <a:latin typeface="Arial Narrow"/>
                <a:cs typeface="Arial Narrow"/>
              </a:rPr>
              <a:t>(</a:t>
            </a:r>
            <a:r>
              <a:rPr lang="en-US" i="1" dirty="0" err="1">
                <a:latin typeface="Times New Roman"/>
                <a:cs typeface="Times New Roman"/>
              </a:rPr>
              <a:t>x</a:t>
            </a:r>
            <a:r>
              <a:rPr lang="en-US" dirty="0" err="1">
                <a:latin typeface="Times New Roman"/>
                <a:cs typeface="Times New Roman"/>
              </a:rPr>
              <a:t>,</a:t>
            </a:r>
            <a:r>
              <a:rPr lang="en-US" i="1" dirty="0" err="1" smtClean="0">
                <a:latin typeface="Times New Roman"/>
                <a:cs typeface="Times New Roman"/>
              </a:rPr>
              <a:t>t</a:t>
            </a:r>
            <a:r>
              <a:rPr lang="en-US" dirty="0" smtClean="0">
                <a:latin typeface="Arial Narrow"/>
                <a:cs typeface="Arial Narrow"/>
              </a:rPr>
              <a:t>) via a multi-fractional space-time Fokker-Planck equation:</a:t>
            </a:r>
          </a:p>
          <a:p>
            <a:endParaRPr lang="en-US" dirty="0">
              <a:latin typeface="Arial Narrow"/>
              <a:cs typeface="Arial Narrow"/>
            </a:endParaRPr>
          </a:p>
          <a:p>
            <a:endParaRPr lang="en-US" dirty="0" smtClean="0">
              <a:latin typeface="Arial Narrow"/>
              <a:cs typeface="Arial Narrow"/>
            </a:endParaRPr>
          </a:p>
          <a:p>
            <a:pPr lvl="1"/>
            <a:r>
              <a:rPr lang="en-US" dirty="0" smtClean="0">
                <a:latin typeface="Arial Narrow"/>
                <a:cs typeface="Arial Narrow"/>
              </a:rPr>
              <a:t>Where</a:t>
            </a:r>
          </a:p>
          <a:p>
            <a:pPr lvl="2"/>
            <a:r>
              <a:rPr lang="en-US" i="1" dirty="0" smtClean="0">
                <a:latin typeface="Times New Roman"/>
                <a:cs typeface="Times New Roman"/>
              </a:rPr>
              <a:t>h</a:t>
            </a:r>
            <a:r>
              <a:rPr lang="en-US" dirty="0" smtClean="0">
                <a:latin typeface="Arial Narrow"/>
                <a:cs typeface="Arial Narrow"/>
              </a:rPr>
              <a:t>(</a:t>
            </a:r>
            <a:r>
              <a:rPr lang="en-US" i="1" dirty="0" smtClean="0">
                <a:latin typeface="Times New Roman"/>
                <a:ea typeface="Lucida Grande"/>
                <a:cs typeface="Times New Roman"/>
              </a:rPr>
              <a:t>β</a:t>
            </a:r>
            <a:r>
              <a:rPr lang="en-US" dirty="0" smtClean="0">
                <a:latin typeface="Arial Narrow"/>
                <a:cs typeface="Arial Narrow"/>
              </a:rPr>
              <a:t>) – distribution of fractal exponents characterizing the inter-event times</a:t>
            </a:r>
          </a:p>
          <a:p>
            <a:pPr lvl="2"/>
            <a:r>
              <a:rPr lang="en-US" i="1" dirty="0" smtClean="0">
                <a:latin typeface="Times New Roman"/>
                <a:cs typeface="Times New Roman"/>
              </a:rPr>
              <a:t>g</a:t>
            </a:r>
            <a:r>
              <a:rPr lang="en-US" dirty="0" smtClean="0">
                <a:latin typeface="Arial Narrow"/>
                <a:cs typeface="Arial Narrow"/>
              </a:rPr>
              <a:t>(</a:t>
            </a:r>
            <a:r>
              <a:rPr lang="en-US" i="1" dirty="0">
                <a:latin typeface="Times New Roman"/>
                <a:ea typeface="Lucida Grande"/>
                <a:cs typeface="Times New Roman"/>
              </a:rPr>
              <a:t>α</a:t>
            </a:r>
            <a:r>
              <a:rPr lang="en-US" dirty="0" smtClean="0">
                <a:latin typeface="Arial Narrow"/>
                <a:cs typeface="Arial Narrow"/>
              </a:rPr>
              <a:t>) – distribution of fractal exponents characterizing the magnitudes</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006193463"/>
              </p:ext>
            </p:extLst>
          </p:nvPr>
        </p:nvGraphicFramePr>
        <p:xfrm>
          <a:off x="178640" y="4658236"/>
          <a:ext cx="8810625" cy="844550"/>
        </p:xfrm>
        <a:graphic>
          <a:graphicData uri="http://schemas.openxmlformats.org/presentationml/2006/ole">
            <mc:AlternateContent xmlns:mc="http://schemas.openxmlformats.org/markup-compatibility/2006">
              <mc:Choice xmlns:v="urn:schemas-microsoft-com:vml" Requires="v">
                <p:oleObj spid="_x0000_s110641" name="Equation" r:id="rId3" imgW="4762500" imgH="457200" progId="Equation.3">
                  <p:embed/>
                </p:oleObj>
              </mc:Choice>
              <mc:Fallback>
                <p:oleObj name="Equation" r:id="rId3" imgW="4762500" imgH="457200" progId="Equation.3">
                  <p:embed/>
                  <p:pic>
                    <p:nvPicPr>
                      <p:cNvPr id="0" name=""/>
                      <p:cNvPicPr>
                        <a:picLocks noChangeAspect="1" noChangeArrowheads="1"/>
                      </p:cNvPicPr>
                      <p:nvPr/>
                    </p:nvPicPr>
                    <p:blipFill>
                      <a:blip r:embed="rId4"/>
                      <a:srcRect/>
                      <a:stretch>
                        <a:fillRect/>
                      </a:stretch>
                    </p:blipFill>
                    <p:spPr bwMode="auto">
                      <a:xfrm>
                        <a:off x="178640" y="4658236"/>
                        <a:ext cx="8810625"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411615213"/>
              </p:ext>
            </p:extLst>
          </p:nvPr>
        </p:nvGraphicFramePr>
        <p:xfrm>
          <a:off x="35665" y="2118327"/>
          <a:ext cx="3789363" cy="727075"/>
        </p:xfrm>
        <a:graphic>
          <a:graphicData uri="http://schemas.openxmlformats.org/presentationml/2006/ole">
            <mc:AlternateContent xmlns:mc="http://schemas.openxmlformats.org/markup-compatibility/2006">
              <mc:Choice xmlns:v="urn:schemas-microsoft-com:vml" Requires="v">
                <p:oleObj spid="_x0000_s110642" name="Equation" r:id="rId5" imgW="1993900" imgH="381000" progId="Equation.3">
                  <p:embed/>
                </p:oleObj>
              </mc:Choice>
              <mc:Fallback>
                <p:oleObj name="Equation" r:id="rId5" imgW="1993900" imgH="381000" progId="Equation.3">
                  <p:embed/>
                  <p:pic>
                    <p:nvPicPr>
                      <p:cNvPr id="0" name=""/>
                      <p:cNvPicPr>
                        <a:picLocks noChangeAspect="1" noChangeArrowheads="1"/>
                      </p:cNvPicPr>
                      <p:nvPr/>
                    </p:nvPicPr>
                    <p:blipFill>
                      <a:blip r:embed="rId6"/>
                      <a:srcRect/>
                      <a:stretch>
                        <a:fillRect/>
                      </a:stretch>
                    </p:blipFill>
                    <p:spPr bwMode="auto">
                      <a:xfrm>
                        <a:off x="35665" y="2118327"/>
                        <a:ext cx="3789363"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263165422"/>
              </p:ext>
            </p:extLst>
          </p:nvPr>
        </p:nvGraphicFramePr>
        <p:xfrm>
          <a:off x="833940" y="2909892"/>
          <a:ext cx="2624137" cy="411163"/>
        </p:xfrm>
        <a:graphic>
          <a:graphicData uri="http://schemas.openxmlformats.org/presentationml/2006/ole">
            <mc:AlternateContent xmlns:mc="http://schemas.openxmlformats.org/markup-compatibility/2006">
              <mc:Choice xmlns:v="urn:schemas-microsoft-com:vml" Requires="v">
                <p:oleObj spid="_x0000_s110643" name="Equation" r:id="rId7" imgW="1384200" imgH="215640" progId="Equation.3">
                  <p:embed/>
                </p:oleObj>
              </mc:Choice>
              <mc:Fallback>
                <p:oleObj name="Equation" r:id="rId7" imgW="13842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940" y="2909892"/>
                        <a:ext cx="2624137"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474917510"/>
              </p:ext>
            </p:extLst>
          </p:nvPr>
        </p:nvGraphicFramePr>
        <p:xfrm>
          <a:off x="4109630" y="2465388"/>
          <a:ext cx="4965700" cy="777875"/>
        </p:xfrm>
        <a:graphic>
          <a:graphicData uri="http://schemas.openxmlformats.org/presentationml/2006/ole">
            <mc:AlternateContent xmlns:mc="http://schemas.openxmlformats.org/markup-compatibility/2006">
              <mc:Choice xmlns:v="urn:schemas-microsoft-com:vml" Requires="v">
                <p:oleObj spid="_x0000_s110644" name="Equation" r:id="rId9" imgW="2362200" imgH="368300" progId="Equation.3">
                  <p:embed/>
                </p:oleObj>
              </mc:Choice>
              <mc:Fallback>
                <p:oleObj name="Equation" r:id="rId9" imgW="2362200" imgH="368300" progId="Equation.3">
                  <p:embed/>
                  <p:pic>
                    <p:nvPicPr>
                      <p:cNvPr id="0" name=""/>
                      <p:cNvPicPr>
                        <a:picLocks noChangeAspect="1" noChangeArrowheads="1"/>
                      </p:cNvPicPr>
                      <p:nvPr/>
                    </p:nvPicPr>
                    <p:blipFill>
                      <a:blip r:embed="rId10"/>
                      <a:srcRect/>
                      <a:stretch>
                        <a:fillRect/>
                      </a:stretch>
                    </p:blipFill>
                    <p:spPr bwMode="auto">
                      <a:xfrm>
                        <a:off x="4109630" y="2465388"/>
                        <a:ext cx="496570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 name="AutoShape 14"/>
          <p:cNvSpPr>
            <a:spLocks/>
          </p:cNvSpPr>
          <p:nvPr/>
        </p:nvSpPr>
        <p:spPr bwMode="auto">
          <a:xfrm>
            <a:off x="3725003" y="2235599"/>
            <a:ext cx="266122" cy="1225675"/>
          </a:xfrm>
          <a:prstGeom prst="rightBrace">
            <a:avLst>
              <a:gd name="adj1" fmla="val 29872"/>
              <a:gd name="adj2" fmla="val 50000"/>
            </a:avLst>
          </a:prstGeom>
          <a:noFill/>
          <a:ln w="317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5184497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102862" y="3337496"/>
            <a:ext cx="2051050" cy="1695450"/>
          </a:xfrm>
          <a:prstGeom prst="rect">
            <a:avLst/>
          </a:prstGeom>
        </p:spPr>
      </p:pic>
      <p:pic>
        <p:nvPicPr>
          <p:cNvPr id="13" name="Picture 12"/>
          <p:cNvPicPr>
            <a:picLocks noChangeAspect="1"/>
          </p:cNvPicPr>
          <p:nvPr/>
        </p:nvPicPr>
        <p:blipFill>
          <a:blip r:embed="rId3"/>
          <a:stretch>
            <a:fillRect/>
          </a:stretch>
        </p:blipFill>
        <p:spPr>
          <a:xfrm>
            <a:off x="5427510" y="2733757"/>
            <a:ext cx="1920875" cy="1899920"/>
          </a:xfrm>
          <a:prstGeom prst="rect">
            <a:avLst/>
          </a:prstGeom>
        </p:spPr>
      </p:pic>
      <p:pic>
        <p:nvPicPr>
          <p:cNvPr id="11" name="Picture 10"/>
          <p:cNvPicPr>
            <a:picLocks noChangeAspect="1"/>
          </p:cNvPicPr>
          <p:nvPr/>
        </p:nvPicPr>
        <p:blipFill>
          <a:blip r:embed="rId4"/>
          <a:stretch>
            <a:fillRect/>
          </a:stretch>
        </p:blipFill>
        <p:spPr>
          <a:xfrm>
            <a:off x="5866040" y="966047"/>
            <a:ext cx="3289300" cy="1714500"/>
          </a:xfrm>
          <a:prstGeom prst="rect">
            <a:avLst/>
          </a:prstGeom>
        </p:spPr>
      </p:pic>
      <p:sp>
        <p:nvSpPr>
          <p:cNvPr id="2" name="Title 1"/>
          <p:cNvSpPr>
            <a:spLocks noGrp="1"/>
          </p:cNvSpPr>
          <p:nvPr>
            <p:ph type="title"/>
          </p:nvPr>
        </p:nvSpPr>
        <p:spPr/>
        <p:txBody>
          <a:bodyPr/>
          <a:lstStyle/>
          <a:p>
            <a:r>
              <a:rPr lang="en-US" dirty="0" smtClean="0"/>
              <a:t>Physiological Processes - Results</a:t>
            </a:r>
            <a:endParaRPr lang="en-US" dirty="0"/>
          </a:p>
        </p:txBody>
      </p:sp>
      <p:sp>
        <p:nvSpPr>
          <p:cNvPr id="3" name="Content Placeholder 2"/>
          <p:cNvSpPr>
            <a:spLocks noGrp="1"/>
          </p:cNvSpPr>
          <p:nvPr>
            <p:ph idx="1"/>
          </p:nvPr>
        </p:nvSpPr>
        <p:spPr>
          <a:xfrm>
            <a:off x="9020" y="953028"/>
            <a:ext cx="9112299" cy="5265826"/>
          </a:xfrm>
        </p:spPr>
        <p:txBody>
          <a:bodyPr/>
          <a:lstStyle/>
          <a:p>
            <a:r>
              <a:rPr lang="en-US" dirty="0">
                <a:latin typeface="Arial Narrow"/>
                <a:cs typeface="Arial Narrow"/>
              </a:rPr>
              <a:t>Two-sample Kolmogorov-Smirnov </a:t>
            </a:r>
            <a:r>
              <a:rPr lang="en-US" dirty="0" smtClean="0">
                <a:latin typeface="Arial Narrow"/>
                <a:cs typeface="Arial Narrow"/>
              </a:rPr>
              <a:t>test</a:t>
            </a:r>
          </a:p>
          <a:p>
            <a:pPr lvl="1"/>
            <a:r>
              <a:rPr lang="en-US" sz="2200" dirty="0" smtClean="0">
                <a:latin typeface="Arial Narrow"/>
                <a:cs typeface="Arial Narrow"/>
              </a:rPr>
              <a:t>Returns </a:t>
            </a:r>
            <a:r>
              <a:rPr lang="en-US" sz="2200" dirty="0">
                <a:latin typeface="Arial Narrow"/>
                <a:cs typeface="Arial Narrow"/>
              </a:rPr>
              <a:t>a test decision for the null </a:t>
            </a:r>
            <a:r>
              <a:rPr lang="en-US" sz="2200" dirty="0" smtClean="0">
                <a:latin typeface="Arial Narrow"/>
                <a:cs typeface="Arial Narrow"/>
              </a:rPr>
              <a:t>hypothesis                                                                     </a:t>
            </a:r>
            <a:r>
              <a:rPr lang="en-US" sz="2200" dirty="0">
                <a:latin typeface="Arial Narrow"/>
                <a:cs typeface="Arial Narrow"/>
              </a:rPr>
              <a:t>that </a:t>
            </a:r>
            <a:r>
              <a:rPr lang="en-US" sz="2200" dirty="0" smtClean="0">
                <a:latin typeface="Arial Narrow"/>
                <a:cs typeface="Arial Narrow"/>
              </a:rPr>
              <a:t>two trajectories are from the same                                                              continuous distribution</a:t>
            </a:r>
            <a:endParaRPr lang="en-US" sz="2200" dirty="0">
              <a:latin typeface="Arial Narrow"/>
              <a:cs typeface="Arial Narrow"/>
            </a:endParaRPr>
          </a:p>
          <a:p>
            <a:r>
              <a:rPr lang="en-US" dirty="0" smtClean="0">
                <a:latin typeface="Arial Narrow"/>
                <a:cs typeface="Arial Narrow"/>
              </a:rPr>
              <a:t>Exponential distribution does not fit well                                    the positive and negative increments</a:t>
            </a:r>
          </a:p>
          <a:p>
            <a:r>
              <a:rPr lang="en-US" dirty="0" smtClean="0">
                <a:latin typeface="Arial Narrow"/>
                <a:cs typeface="Arial Narrow"/>
              </a:rPr>
              <a:t>Asymmetric dynamics</a:t>
            </a:r>
          </a:p>
          <a:p>
            <a:pPr lvl="1"/>
            <a:r>
              <a:rPr lang="en-US" sz="2200" dirty="0" smtClean="0">
                <a:latin typeface="Arial Narrow"/>
                <a:cs typeface="Arial Narrow"/>
              </a:rPr>
              <a:t>Positive increments fitted better by </a:t>
            </a:r>
            <a:r>
              <a:rPr lang="en-US" sz="2200" i="1" dirty="0">
                <a:latin typeface="Times New Roman"/>
                <a:cs typeface="Times New Roman"/>
              </a:rPr>
              <a:t>α</a:t>
            </a:r>
            <a:r>
              <a:rPr lang="en-US" sz="2200" dirty="0">
                <a:latin typeface="Arial Narrow"/>
                <a:cs typeface="Arial Narrow"/>
              </a:rPr>
              <a:t>-stable </a:t>
            </a:r>
            <a:r>
              <a:rPr lang="en-US" sz="2200" dirty="0" smtClean="0">
                <a:latin typeface="Arial Narrow"/>
                <a:cs typeface="Arial Narrow"/>
              </a:rPr>
              <a:t>dist.</a:t>
            </a:r>
          </a:p>
          <a:p>
            <a:pPr lvl="1"/>
            <a:r>
              <a:rPr lang="en-US" sz="2200" dirty="0" smtClean="0">
                <a:latin typeface="Arial Narrow"/>
                <a:cs typeface="Arial Narrow"/>
              </a:rPr>
              <a:t>Negative increments fitted better by Pareto dist. </a:t>
            </a:r>
          </a:p>
          <a:p>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25</a:t>
            </a:fld>
            <a:endParaRPr lang="en-US"/>
          </a:p>
        </p:txBody>
      </p:sp>
      <p:pic>
        <p:nvPicPr>
          <p:cNvPr id="5" name="Picture 4"/>
          <p:cNvPicPr>
            <a:picLocks noChangeAspect="1"/>
          </p:cNvPicPr>
          <p:nvPr/>
        </p:nvPicPr>
        <p:blipFill>
          <a:blip r:embed="rId5"/>
          <a:stretch>
            <a:fillRect/>
          </a:stretch>
        </p:blipFill>
        <p:spPr>
          <a:xfrm>
            <a:off x="0" y="4969905"/>
            <a:ext cx="9144000" cy="1756765"/>
          </a:xfrm>
          <a:prstGeom prst="rect">
            <a:avLst/>
          </a:prstGeom>
        </p:spPr>
      </p:pic>
      <p:sp>
        <p:nvSpPr>
          <p:cNvPr id="6" name="Rectangle 5"/>
          <p:cNvSpPr/>
          <p:nvPr/>
        </p:nvSpPr>
        <p:spPr>
          <a:xfrm>
            <a:off x="2237207" y="5133602"/>
            <a:ext cx="1165212" cy="15993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875" y="5723412"/>
            <a:ext cx="9134125" cy="22894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374632" y="5134541"/>
            <a:ext cx="1165212" cy="15993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53" y="6489272"/>
            <a:ext cx="9134125" cy="22894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18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3" presetClass="exit" presetSubtype="10" fill="hold" grpId="1" nodeType="withEffect">
                                  <p:stCondLst>
                                    <p:cond delay="0"/>
                                  </p:stCondLst>
                                  <p:childTnLst>
                                    <p:animEffect transition="out" filter="blinds(horizontal)">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8" grpId="1"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head.gif"/>
          <p:cNvPicPr>
            <a:picLocks noChangeAspect="1"/>
          </p:cNvPicPr>
          <p:nvPr/>
        </p:nvPicPr>
        <p:blipFill>
          <a:blip r:embed="rId2"/>
          <a:srcRect/>
          <a:stretch>
            <a:fillRect/>
          </a:stretch>
        </p:blipFill>
        <p:spPr bwMode="auto">
          <a:xfrm>
            <a:off x="-119419" y="5442939"/>
            <a:ext cx="5520690" cy="1066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a:xfrm>
            <a:off x="740" y="874912"/>
            <a:ext cx="9109240" cy="5265826"/>
          </a:xfrm>
        </p:spPr>
        <p:txBody>
          <a:bodyPr/>
          <a:lstStyle/>
          <a:p>
            <a:r>
              <a:rPr lang="en-US" dirty="0" smtClean="0">
                <a:latin typeface="Arial Narrow"/>
                <a:cs typeface="Arial Narrow"/>
              </a:rPr>
              <a:t>Current work</a:t>
            </a:r>
          </a:p>
          <a:p>
            <a:pPr lvl="1"/>
            <a:r>
              <a:rPr lang="en-US" dirty="0" smtClean="0">
                <a:latin typeface="Arial Narrow"/>
                <a:cs typeface="Arial Narrow"/>
              </a:rPr>
              <a:t>Developed </a:t>
            </a:r>
            <a:r>
              <a:rPr lang="en-US" dirty="0" smtClean="0">
                <a:latin typeface="Arial Narrow"/>
                <a:cs typeface="Arial Narrow"/>
              </a:rPr>
              <a:t>a </a:t>
            </a:r>
            <a:r>
              <a:rPr lang="en-US" b="1" i="1" dirty="0" smtClean="0">
                <a:solidFill>
                  <a:srgbClr val="FF0000"/>
                </a:solidFill>
                <a:latin typeface="Arial Narrow"/>
                <a:cs typeface="Arial Narrow"/>
              </a:rPr>
              <a:t>data-driven mathematical modeling</a:t>
            </a:r>
            <a:r>
              <a:rPr lang="en-US" dirty="0" smtClean="0">
                <a:latin typeface="Arial Narrow"/>
                <a:cs typeface="Arial Narrow"/>
              </a:rPr>
              <a:t> of complex interdependent networks</a:t>
            </a:r>
          </a:p>
          <a:p>
            <a:pPr lvl="1"/>
            <a:r>
              <a:rPr lang="en-US" dirty="0" smtClean="0">
                <a:latin typeface="Arial Narrow"/>
                <a:cs typeface="Arial Narrow"/>
              </a:rPr>
              <a:t>Capture degree of long-range memory for each cyber or physical process </a:t>
            </a:r>
          </a:p>
          <a:p>
            <a:pPr lvl="1"/>
            <a:r>
              <a:rPr lang="en-US" dirty="0" smtClean="0">
                <a:latin typeface="Arial Narrow"/>
                <a:cs typeface="Arial Narrow"/>
              </a:rPr>
              <a:t>Capture the time varying interdependency between various processes  </a:t>
            </a:r>
          </a:p>
          <a:p>
            <a:pPr lvl="1"/>
            <a:r>
              <a:rPr lang="en-US" dirty="0" smtClean="0">
                <a:latin typeface="Arial Narrow"/>
                <a:cs typeface="Arial Narrow"/>
              </a:rPr>
              <a:t>Demonstrated the </a:t>
            </a:r>
            <a:r>
              <a:rPr lang="en-US" b="1" i="1" dirty="0" smtClean="0">
                <a:solidFill>
                  <a:srgbClr val="FF0000"/>
                </a:solidFill>
                <a:latin typeface="Arial Narrow"/>
                <a:cs typeface="Arial Narrow"/>
              </a:rPr>
              <a:t>benefits</a:t>
            </a:r>
            <a:r>
              <a:rPr lang="en-US" dirty="0" smtClean="0">
                <a:latin typeface="Arial Narrow"/>
                <a:cs typeface="Arial Narrow"/>
              </a:rPr>
              <a:t> of proposed </a:t>
            </a:r>
            <a:r>
              <a:rPr lang="en-US" b="1" i="1" dirty="0" smtClean="0">
                <a:solidFill>
                  <a:srgbClr val="FF0000"/>
                </a:solidFill>
                <a:latin typeface="Arial Narrow"/>
                <a:cs typeface="Arial Narrow"/>
              </a:rPr>
              <a:t>data-driven mathematical modeling</a:t>
            </a:r>
            <a:r>
              <a:rPr lang="en-US" dirty="0" smtClean="0">
                <a:latin typeface="Arial Narrow"/>
                <a:cs typeface="Arial Narrow"/>
              </a:rPr>
              <a:t> and </a:t>
            </a:r>
            <a:r>
              <a:rPr lang="en-US" b="1" i="1" dirty="0" smtClean="0">
                <a:solidFill>
                  <a:srgbClr val="FF0000"/>
                </a:solidFill>
                <a:latin typeface="Arial Narrow"/>
                <a:cs typeface="Arial Narrow"/>
              </a:rPr>
              <a:t>multi-fractional formalism</a:t>
            </a:r>
            <a:r>
              <a:rPr lang="en-US" dirty="0" smtClean="0">
                <a:latin typeface="Arial Narrow"/>
                <a:cs typeface="Arial Narrow"/>
              </a:rPr>
              <a:t> for brain-muscle interdependent networks</a:t>
            </a:r>
          </a:p>
          <a:p>
            <a:r>
              <a:rPr lang="en-US" dirty="0">
                <a:latin typeface="Arial Narrow"/>
                <a:cs typeface="Arial Narrow"/>
              </a:rPr>
              <a:t>F</a:t>
            </a:r>
            <a:r>
              <a:rPr lang="en-US" dirty="0" smtClean="0">
                <a:latin typeface="Arial Narrow"/>
                <a:cs typeface="Arial Narrow"/>
              </a:rPr>
              <a:t>uture work</a:t>
            </a:r>
          </a:p>
          <a:p>
            <a:pPr lvl="1"/>
            <a:r>
              <a:rPr lang="en-US" dirty="0" smtClean="0">
                <a:latin typeface="Arial Narrow"/>
                <a:cs typeface="Arial Narrow"/>
              </a:rPr>
              <a:t>Derive bounds and algorithms for determining the minimal requirements for </a:t>
            </a:r>
            <a:r>
              <a:rPr lang="en-US" dirty="0" err="1" smtClean="0">
                <a:latin typeface="Arial Narrow"/>
                <a:cs typeface="Arial Narrow"/>
              </a:rPr>
              <a:t>observability</a:t>
            </a:r>
            <a:r>
              <a:rPr lang="en-US" dirty="0" smtClean="0">
                <a:latin typeface="Arial Narrow"/>
                <a:cs typeface="Arial Narrow"/>
              </a:rPr>
              <a:t> / sensing and </a:t>
            </a:r>
            <a:r>
              <a:rPr lang="en-US" dirty="0" err="1" smtClean="0">
                <a:latin typeface="Arial Narrow"/>
                <a:cs typeface="Arial Narrow"/>
              </a:rPr>
              <a:t>controlability</a:t>
            </a:r>
            <a:endParaRPr lang="en-US" dirty="0" smtClean="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26</a:t>
            </a:fld>
            <a:endParaRPr lang="en-US"/>
          </a:p>
        </p:txBody>
      </p:sp>
      <p:sp>
        <p:nvSpPr>
          <p:cNvPr id="5" name="Rectangle 4"/>
          <p:cNvSpPr>
            <a:spLocks noChangeArrowheads="1"/>
          </p:cNvSpPr>
          <p:nvPr/>
        </p:nvSpPr>
        <p:spPr bwMode="auto">
          <a:xfrm>
            <a:off x="5255840" y="5365035"/>
            <a:ext cx="3872085" cy="1354217"/>
          </a:xfrm>
          <a:prstGeom prst="rect">
            <a:avLst/>
          </a:prstGeom>
          <a:noFill/>
          <a:ln w="9525">
            <a:noFill/>
            <a:miter lim="800000"/>
            <a:headEnd/>
            <a:tailEnd/>
          </a:ln>
        </p:spPr>
        <p:txBody>
          <a:bodyPr wrap="square">
            <a:spAutoFit/>
          </a:bodyPr>
          <a:lstStyle/>
          <a:p>
            <a:pPr algn="ctr" eaLnBrk="0" hangingPunct="0">
              <a:spcBef>
                <a:spcPct val="10000"/>
              </a:spcBef>
            </a:pPr>
            <a:r>
              <a:rPr lang="en-US" sz="5400" b="1" dirty="0">
                <a:solidFill>
                  <a:srgbClr val="A50021"/>
                </a:solidFill>
                <a:latin typeface="Arial Rounded MT Bold" pitchFamily="34" charset="0"/>
              </a:rPr>
              <a:t>Thank you!</a:t>
            </a:r>
            <a:r>
              <a:rPr lang="en-US" sz="6000" b="1" dirty="0">
                <a:solidFill>
                  <a:srgbClr val="A50021"/>
                </a:solidFill>
                <a:latin typeface="Arial Rounded MT Bold" pitchFamily="34" charset="0"/>
              </a:rPr>
              <a:t> </a:t>
            </a:r>
            <a:endParaRPr lang="en-US" sz="2800" b="1" dirty="0">
              <a:solidFill>
                <a:srgbClr val="A50021"/>
              </a:solidFill>
              <a:latin typeface="Arial Narrow" pitchFamily="34" charset="0"/>
            </a:endParaRPr>
          </a:p>
          <a:p>
            <a:pPr algn="ctr" eaLnBrk="0" hangingPunct="0">
              <a:spcBef>
                <a:spcPct val="10000"/>
              </a:spcBef>
            </a:pPr>
            <a:r>
              <a:rPr lang="en-US" sz="2000" b="1" dirty="0">
                <a:solidFill>
                  <a:srgbClr val="A50021"/>
                </a:solidFill>
                <a:latin typeface="Arial Narrow" pitchFamily="34" charset="0"/>
              </a:rPr>
              <a:t>More info at </a:t>
            </a:r>
            <a:r>
              <a:rPr lang="en-US" sz="2000" b="1" dirty="0">
                <a:solidFill>
                  <a:srgbClr val="A50021"/>
                </a:solidFill>
                <a:latin typeface="Arial Narrow" pitchFamily="34" charset="0"/>
                <a:hlinkClick r:id="rId3"/>
              </a:rPr>
              <a:t>http://ceng.usc.edu/cps/</a:t>
            </a:r>
            <a:endParaRPr lang="en-US" sz="2000" b="1" dirty="0">
              <a:solidFill>
                <a:srgbClr val="A50021"/>
              </a:solidFill>
              <a:latin typeface="Arial Narrow" pitchFamily="34" charset="0"/>
            </a:endParaRPr>
          </a:p>
        </p:txBody>
      </p:sp>
      <p:pic>
        <p:nvPicPr>
          <p:cNvPr id="7" name="Picture 6"/>
          <p:cNvPicPr>
            <a:picLocks noChangeAspect="1"/>
          </p:cNvPicPr>
          <p:nvPr/>
        </p:nvPicPr>
        <p:blipFill rotWithShape="1">
          <a:blip r:embed="rId4"/>
          <a:srcRect t="21897" b="21352"/>
          <a:stretch/>
        </p:blipFill>
        <p:spPr>
          <a:xfrm>
            <a:off x="925661" y="6222931"/>
            <a:ext cx="1127879" cy="640080"/>
          </a:xfrm>
          <a:prstGeom prst="rect">
            <a:avLst/>
          </a:prstGeom>
        </p:spPr>
      </p:pic>
    </p:spTree>
    <p:extLst>
      <p:ext uri="{BB962C8B-B14F-4D97-AF65-F5344CB8AC3E}">
        <p14:creationId xmlns:p14="http://schemas.microsoft.com/office/powerpoint/2010/main" val="765105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Internet-of-Things (</a:t>
            </a:r>
            <a:r>
              <a:rPr lang="en-US" dirty="0" err="1" smtClean="0"/>
              <a:t>IoT</a:t>
            </a:r>
            <a:r>
              <a:rPr lang="en-US" dirty="0" smtClean="0"/>
              <a:t>)</a:t>
            </a:r>
            <a:endParaRPr lang="en-US" dirty="0"/>
          </a:p>
        </p:txBody>
      </p:sp>
      <p:sp>
        <p:nvSpPr>
          <p:cNvPr id="3" name="Content Placeholder 2"/>
          <p:cNvSpPr>
            <a:spLocks noGrp="1"/>
          </p:cNvSpPr>
          <p:nvPr>
            <p:ph idx="1"/>
          </p:nvPr>
        </p:nvSpPr>
        <p:spPr>
          <a:xfrm>
            <a:off x="8024" y="831925"/>
            <a:ext cx="9135976" cy="5265826"/>
          </a:xfrm>
        </p:spPr>
        <p:txBody>
          <a:bodyPr/>
          <a:lstStyle/>
          <a:p>
            <a:r>
              <a:rPr lang="en-US" dirty="0" err="1" smtClean="0">
                <a:latin typeface="Arial Narrow"/>
                <a:cs typeface="Arial Narrow"/>
              </a:rPr>
              <a:t>IoT</a:t>
            </a:r>
            <a:r>
              <a:rPr lang="en-US" dirty="0">
                <a:latin typeface="Arial Narrow"/>
                <a:cs typeface="Arial Narrow"/>
              </a:rPr>
              <a:t> </a:t>
            </a:r>
            <a:r>
              <a:rPr lang="en-US" dirty="0" smtClean="0">
                <a:latin typeface="Arial Narrow"/>
                <a:cs typeface="Arial Narrow"/>
              </a:rPr>
              <a:t>raises </a:t>
            </a:r>
            <a:r>
              <a:rPr lang="en-US" dirty="0">
                <a:latin typeface="Arial Narrow"/>
                <a:cs typeface="Arial Narrow"/>
              </a:rPr>
              <a:t>challenges in </a:t>
            </a:r>
            <a:r>
              <a:rPr lang="en-US" dirty="0" smtClean="0">
                <a:latin typeface="Arial Narrow"/>
                <a:cs typeface="Arial Narrow"/>
              </a:rPr>
              <a:t>cyber</a:t>
            </a:r>
            <a:r>
              <a:rPr lang="en-US" dirty="0">
                <a:latin typeface="Arial Narrow"/>
                <a:cs typeface="Arial Narrow"/>
              </a:rPr>
              <a:t>-physical </a:t>
            </a:r>
            <a:r>
              <a:rPr lang="en-US" dirty="0" smtClean="0">
                <a:latin typeface="Arial Narrow"/>
                <a:cs typeface="Arial Narrow"/>
              </a:rPr>
              <a:t>systems (CPS), </a:t>
            </a:r>
            <a:r>
              <a:rPr lang="en-US" dirty="0">
                <a:latin typeface="Arial Narrow"/>
                <a:cs typeface="Arial Narrow"/>
              </a:rPr>
              <a:t>networked sensing, wireless networking, </a:t>
            </a:r>
            <a:r>
              <a:rPr lang="en-US" dirty="0" smtClean="0">
                <a:latin typeface="Arial Narrow"/>
                <a:cs typeface="Arial Narrow"/>
              </a:rPr>
              <a:t>cloud </a:t>
            </a:r>
            <a:r>
              <a:rPr lang="en-US" dirty="0">
                <a:latin typeface="Arial Narrow"/>
                <a:cs typeface="Arial Narrow"/>
              </a:rPr>
              <a:t>computing </a:t>
            </a:r>
            <a:endParaRPr lang="en-US" dirty="0" smtClean="0">
              <a:latin typeface="Arial Narrow"/>
              <a:cs typeface="Arial Narrow"/>
            </a:endParaRPr>
          </a:p>
          <a:p>
            <a:endParaRPr lang="en-US" dirty="0" smtClean="0">
              <a:latin typeface="Arial Narrow"/>
              <a:cs typeface="Arial Narrow"/>
            </a:endParaRPr>
          </a:p>
          <a:p>
            <a:endParaRPr lang="en-US" dirty="0">
              <a:latin typeface="Arial Narrow"/>
              <a:cs typeface="Arial Narrow"/>
            </a:endParaRPr>
          </a:p>
          <a:p>
            <a:endParaRPr lang="en-US" dirty="0" smtClean="0">
              <a:latin typeface="Arial Narrow"/>
              <a:cs typeface="Arial Narrow"/>
            </a:endParaRPr>
          </a:p>
          <a:p>
            <a:pPr lvl="1"/>
            <a:endParaRPr lang="en-US" dirty="0">
              <a:latin typeface="Arial Narrow"/>
              <a:cs typeface="Arial Narrow"/>
            </a:endParaRPr>
          </a:p>
          <a:p>
            <a:pPr lvl="1"/>
            <a:endParaRPr lang="en-US" dirty="0" smtClean="0">
              <a:latin typeface="Arial Narrow"/>
              <a:cs typeface="Arial Narrow"/>
            </a:endParaRPr>
          </a:p>
          <a:p>
            <a:pPr lvl="1"/>
            <a:endParaRPr lang="en-US" dirty="0" smtClean="0">
              <a:latin typeface="Arial Narrow"/>
              <a:cs typeface="Arial Narrow"/>
            </a:endParaRPr>
          </a:p>
          <a:p>
            <a:pPr marL="457200" lvl="1" indent="0">
              <a:buNone/>
            </a:pPr>
            <a:endParaRPr lang="en-US" dirty="0">
              <a:latin typeface="Arial Narrow"/>
              <a:cs typeface="Arial Narrow"/>
            </a:endParaRPr>
          </a:p>
          <a:p>
            <a:r>
              <a:rPr lang="en-US" dirty="0" smtClean="0">
                <a:latin typeface="Arial Narrow"/>
                <a:cs typeface="Arial Narrow"/>
              </a:rPr>
              <a:t>This network-of-networks calls for analytic </a:t>
            </a:r>
            <a:r>
              <a:rPr lang="en-US" dirty="0">
                <a:latin typeface="Arial Narrow"/>
                <a:cs typeface="Arial Narrow"/>
              </a:rPr>
              <a:t>foundations </a:t>
            </a:r>
            <a:r>
              <a:rPr lang="en-US" dirty="0" smtClean="0">
                <a:latin typeface="Arial Narrow"/>
                <a:cs typeface="Arial Narrow"/>
              </a:rPr>
              <a:t>of </a:t>
            </a:r>
            <a:r>
              <a:rPr lang="en-US" dirty="0" err="1" smtClean="0">
                <a:latin typeface="Arial Narrow"/>
                <a:cs typeface="Arial Narrow"/>
              </a:rPr>
              <a:t>IoT</a:t>
            </a:r>
            <a:endParaRPr lang="en-US" dirty="0">
              <a:latin typeface="Arial Narrow"/>
              <a:cs typeface="Arial Narrow"/>
            </a:endParaRPr>
          </a:p>
          <a:p>
            <a:pPr lvl="1"/>
            <a:r>
              <a:rPr lang="en-US" dirty="0">
                <a:latin typeface="Arial Narrow"/>
                <a:cs typeface="Arial Narrow"/>
              </a:rPr>
              <a:t>What is the </a:t>
            </a:r>
            <a:r>
              <a:rPr lang="en-US" b="1" dirty="0">
                <a:solidFill>
                  <a:srgbClr val="FF0000"/>
                </a:solidFill>
                <a:latin typeface="Arial Narrow"/>
                <a:cs typeface="Arial Narrow"/>
              </a:rPr>
              <a:t>appropriate model capturing mathematical structures</a:t>
            </a:r>
            <a:r>
              <a:rPr lang="en-US" dirty="0">
                <a:latin typeface="Arial Narrow"/>
                <a:cs typeface="Arial Narrow"/>
              </a:rPr>
              <a:t> of </a:t>
            </a:r>
            <a:r>
              <a:rPr lang="en-US" dirty="0" smtClean="0">
                <a:latin typeface="Arial Narrow"/>
                <a:cs typeface="Arial Narrow"/>
              </a:rPr>
              <a:t>physical and cyber processes ?</a:t>
            </a:r>
            <a:endParaRPr lang="en-US" dirty="0">
              <a:latin typeface="Arial Narrow"/>
              <a:cs typeface="Arial Narrow"/>
            </a:endParaRPr>
          </a:p>
          <a:p>
            <a:pPr lvl="1"/>
            <a:r>
              <a:rPr lang="en-US" dirty="0">
                <a:latin typeface="Arial Narrow"/>
                <a:cs typeface="Arial Narrow"/>
              </a:rPr>
              <a:t>What </a:t>
            </a:r>
            <a:r>
              <a:rPr lang="en-US" b="1" dirty="0">
                <a:solidFill>
                  <a:srgbClr val="FF0000"/>
                </a:solidFill>
                <a:latin typeface="Arial Narrow"/>
                <a:cs typeface="Arial Narrow"/>
              </a:rPr>
              <a:t>compact yet accurate modeling </a:t>
            </a:r>
            <a:r>
              <a:rPr lang="en-US" b="1" dirty="0" smtClean="0">
                <a:solidFill>
                  <a:srgbClr val="FF0000"/>
                </a:solidFill>
                <a:latin typeface="Arial Narrow"/>
                <a:cs typeface="Arial Narrow"/>
              </a:rPr>
              <a:t>technique</a:t>
            </a:r>
            <a:r>
              <a:rPr lang="en-US" dirty="0" smtClean="0">
                <a:latin typeface="Arial Narrow"/>
                <a:cs typeface="Arial Narrow"/>
              </a:rPr>
              <a:t> </a:t>
            </a:r>
            <a:r>
              <a:rPr lang="en-US" dirty="0">
                <a:latin typeface="Arial Narrow"/>
                <a:cs typeface="Arial Narrow"/>
              </a:rPr>
              <a:t>should be </a:t>
            </a:r>
            <a:r>
              <a:rPr lang="en-US" dirty="0" smtClean="0">
                <a:latin typeface="Arial Narrow"/>
                <a:cs typeface="Arial Narrow"/>
              </a:rPr>
              <a:t>developed?</a:t>
            </a:r>
            <a:endParaRPr lang="en-US" dirty="0">
              <a:latin typeface="Arial Narrow"/>
              <a:cs typeface="Arial Narrow"/>
            </a:endParaRPr>
          </a:p>
          <a:p>
            <a:endParaRPr lang="en-US" dirty="0" smtClean="0">
              <a:latin typeface="Arial Narrow"/>
              <a:cs typeface="Arial Narrow"/>
            </a:endParaRPr>
          </a:p>
          <a:p>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3</a:t>
            </a:fld>
            <a:endParaRPr lang="en-US" dirty="0"/>
          </a:p>
        </p:txBody>
      </p:sp>
      <p:sp>
        <p:nvSpPr>
          <p:cNvPr id="5" name="TextBox 4"/>
          <p:cNvSpPr txBox="1"/>
          <p:nvPr/>
        </p:nvSpPr>
        <p:spPr>
          <a:xfrm>
            <a:off x="-334211" y="4892842"/>
            <a:ext cx="184666" cy="430887"/>
          </a:xfrm>
          <a:prstGeom prst="rect">
            <a:avLst/>
          </a:prstGeom>
          <a:noFill/>
        </p:spPr>
        <p:txBody>
          <a:bodyPr wrap="none" rtlCol="0">
            <a:spAutoFit/>
          </a:bodyPr>
          <a:lstStyle/>
          <a:p>
            <a:endParaRPr lang="en-US" dirty="0"/>
          </a:p>
        </p:txBody>
      </p:sp>
      <p:grpSp>
        <p:nvGrpSpPr>
          <p:cNvPr id="348" name="Group 347"/>
          <p:cNvGrpSpPr>
            <a:grpSpLocks noChangeAspect="1"/>
          </p:cNvGrpSpPr>
          <p:nvPr/>
        </p:nvGrpSpPr>
        <p:grpSpPr>
          <a:xfrm>
            <a:off x="1889894" y="1709697"/>
            <a:ext cx="5462737" cy="3547816"/>
            <a:chOff x="1381895" y="56056"/>
            <a:chExt cx="9921514" cy="6443605"/>
          </a:xfrm>
        </p:grpSpPr>
        <p:grpSp>
          <p:nvGrpSpPr>
            <p:cNvPr id="349" name="Group 348"/>
            <p:cNvGrpSpPr/>
            <p:nvPr/>
          </p:nvGrpSpPr>
          <p:grpSpPr>
            <a:xfrm>
              <a:off x="1381895" y="56056"/>
              <a:ext cx="3222945" cy="3908970"/>
              <a:chOff x="8303645" y="2325599"/>
              <a:chExt cx="1386835" cy="1797781"/>
            </a:xfrm>
          </p:grpSpPr>
          <p:grpSp>
            <p:nvGrpSpPr>
              <p:cNvPr id="489" name="Group 488"/>
              <p:cNvGrpSpPr/>
              <p:nvPr/>
            </p:nvGrpSpPr>
            <p:grpSpPr>
              <a:xfrm>
                <a:off x="8303645" y="3227551"/>
                <a:ext cx="1386835" cy="895829"/>
                <a:chOff x="6560951" y="3491996"/>
                <a:chExt cx="1386835" cy="895829"/>
              </a:xfrm>
            </p:grpSpPr>
            <p:sp>
              <p:nvSpPr>
                <p:cNvPr id="689" name="Freeform 69"/>
                <p:cNvSpPr>
                  <a:spLocks/>
                </p:cNvSpPr>
                <p:nvPr/>
              </p:nvSpPr>
              <p:spPr bwMode="auto">
                <a:xfrm>
                  <a:off x="6597604" y="3741975"/>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0" name="Freeform 69"/>
                <p:cNvSpPr>
                  <a:spLocks/>
                </p:cNvSpPr>
                <p:nvPr/>
              </p:nvSpPr>
              <p:spPr bwMode="auto">
                <a:xfrm>
                  <a:off x="6560951" y="3491996"/>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90" name="Group 489"/>
              <p:cNvGrpSpPr/>
              <p:nvPr/>
            </p:nvGrpSpPr>
            <p:grpSpPr>
              <a:xfrm>
                <a:off x="8317415" y="2844022"/>
                <a:ext cx="249361" cy="352713"/>
                <a:chOff x="7466013" y="98425"/>
                <a:chExt cx="4484688" cy="6600826"/>
              </a:xfrm>
            </p:grpSpPr>
            <p:sp>
              <p:nvSpPr>
                <p:cNvPr id="673" name="Freeform 36"/>
                <p:cNvSpPr>
                  <a:spLocks/>
                </p:cNvSpPr>
                <p:nvPr/>
              </p:nvSpPr>
              <p:spPr bwMode="auto">
                <a:xfrm>
                  <a:off x="10387013" y="3206750"/>
                  <a:ext cx="1563688" cy="3409950"/>
                </a:xfrm>
                <a:custGeom>
                  <a:avLst/>
                  <a:gdLst>
                    <a:gd name="T0" fmla="*/ 0 w 416"/>
                    <a:gd name="T1" fmla="*/ 99 h 908"/>
                    <a:gd name="T2" fmla="*/ 315 w 416"/>
                    <a:gd name="T3" fmla="*/ 99 h 908"/>
                    <a:gd name="T4" fmla="*/ 409 w 416"/>
                    <a:gd name="T5" fmla="*/ 768 h 908"/>
                    <a:gd name="T6" fmla="*/ 323 w 416"/>
                    <a:gd name="T7" fmla="*/ 863 h 908"/>
                    <a:gd name="T8" fmla="*/ 75 w 416"/>
                    <a:gd name="T9" fmla="*/ 908 h 908"/>
                    <a:gd name="T10" fmla="*/ 0 w 416"/>
                    <a:gd name="T11" fmla="*/ 99 h 908"/>
                    <a:gd name="T12" fmla="*/ 0 w 416"/>
                    <a:gd name="T13" fmla="*/ 99 h 908"/>
                  </a:gdLst>
                  <a:ahLst/>
                  <a:cxnLst>
                    <a:cxn ang="0">
                      <a:pos x="T0" y="T1"/>
                    </a:cxn>
                    <a:cxn ang="0">
                      <a:pos x="T2" y="T3"/>
                    </a:cxn>
                    <a:cxn ang="0">
                      <a:pos x="T4" y="T5"/>
                    </a:cxn>
                    <a:cxn ang="0">
                      <a:pos x="T6" y="T7"/>
                    </a:cxn>
                    <a:cxn ang="0">
                      <a:pos x="T8" y="T9"/>
                    </a:cxn>
                    <a:cxn ang="0">
                      <a:pos x="T10" y="T11"/>
                    </a:cxn>
                    <a:cxn ang="0">
                      <a:pos x="T12" y="T13"/>
                    </a:cxn>
                  </a:cxnLst>
                  <a:rect l="0" t="0" r="r" b="b"/>
                  <a:pathLst>
                    <a:path w="416" h="908">
                      <a:moveTo>
                        <a:pt x="0" y="99"/>
                      </a:moveTo>
                      <a:cubicBezTo>
                        <a:pt x="122" y="70"/>
                        <a:pt x="293" y="0"/>
                        <a:pt x="315" y="99"/>
                      </a:cubicBezTo>
                      <a:cubicBezTo>
                        <a:pt x="342" y="217"/>
                        <a:pt x="375" y="497"/>
                        <a:pt x="409" y="768"/>
                      </a:cubicBezTo>
                      <a:cubicBezTo>
                        <a:pt x="416" y="827"/>
                        <a:pt x="341" y="857"/>
                        <a:pt x="323" y="863"/>
                      </a:cubicBezTo>
                      <a:cubicBezTo>
                        <a:pt x="239" y="888"/>
                        <a:pt x="167" y="896"/>
                        <a:pt x="75" y="908"/>
                      </a:cubicBezTo>
                      <a:cubicBezTo>
                        <a:pt x="0" y="99"/>
                        <a:pt x="0" y="99"/>
                        <a:pt x="0" y="99"/>
                      </a:cubicBezTo>
                      <a:cubicBezTo>
                        <a:pt x="0" y="99"/>
                        <a:pt x="0" y="99"/>
                        <a:pt x="0" y="99"/>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4" name="Freeform 37"/>
                <p:cNvSpPr>
                  <a:spLocks/>
                </p:cNvSpPr>
                <p:nvPr/>
              </p:nvSpPr>
              <p:spPr bwMode="auto">
                <a:xfrm>
                  <a:off x="7466013" y="3116263"/>
                  <a:ext cx="1522413" cy="3500438"/>
                </a:xfrm>
                <a:custGeom>
                  <a:avLst/>
                  <a:gdLst>
                    <a:gd name="T0" fmla="*/ 405 w 405"/>
                    <a:gd name="T1" fmla="*/ 123 h 932"/>
                    <a:gd name="T2" fmla="*/ 100 w 405"/>
                    <a:gd name="T3" fmla="*/ 121 h 932"/>
                    <a:gd name="T4" fmla="*/ 8 w 405"/>
                    <a:gd name="T5" fmla="*/ 788 h 932"/>
                    <a:gd name="T6" fmla="*/ 92 w 405"/>
                    <a:gd name="T7" fmla="*/ 889 h 932"/>
                    <a:gd name="T8" fmla="*/ 330 w 405"/>
                    <a:gd name="T9" fmla="*/ 932 h 932"/>
                    <a:gd name="T10" fmla="*/ 405 w 405"/>
                    <a:gd name="T11" fmla="*/ 123 h 932"/>
                    <a:gd name="T12" fmla="*/ 405 w 405"/>
                    <a:gd name="T13" fmla="*/ 123 h 932"/>
                  </a:gdLst>
                  <a:ahLst/>
                  <a:cxnLst>
                    <a:cxn ang="0">
                      <a:pos x="T0" y="T1"/>
                    </a:cxn>
                    <a:cxn ang="0">
                      <a:pos x="T2" y="T3"/>
                    </a:cxn>
                    <a:cxn ang="0">
                      <a:pos x="T4" y="T5"/>
                    </a:cxn>
                    <a:cxn ang="0">
                      <a:pos x="T6" y="T7"/>
                    </a:cxn>
                    <a:cxn ang="0">
                      <a:pos x="T8" y="T9"/>
                    </a:cxn>
                    <a:cxn ang="0">
                      <a:pos x="T10" y="T11"/>
                    </a:cxn>
                    <a:cxn ang="0">
                      <a:pos x="T12" y="T13"/>
                    </a:cxn>
                  </a:cxnLst>
                  <a:rect l="0" t="0" r="r" b="b"/>
                  <a:pathLst>
                    <a:path w="405" h="932">
                      <a:moveTo>
                        <a:pt x="405" y="123"/>
                      </a:moveTo>
                      <a:cubicBezTo>
                        <a:pt x="250" y="86"/>
                        <a:pt x="127" y="0"/>
                        <a:pt x="100" y="121"/>
                      </a:cubicBezTo>
                      <a:cubicBezTo>
                        <a:pt x="72" y="249"/>
                        <a:pt x="41" y="528"/>
                        <a:pt x="8" y="788"/>
                      </a:cubicBezTo>
                      <a:cubicBezTo>
                        <a:pt x="0" y="855"/>
                        <a:pt x="69" y="883"/>
                        <a:pt x="92" y="889"/>
                      </a:cubicBezTo>
                      <a:cubicBezTo>
                        <a:pt x="172" y="910"/>
                        <a:pt x="241" y="920"/>
                        <a:pt x="330" y="932"/>
                      </a:cubicBezTo>
                      <a:cubicBezTo>
                        <a:pt x="405" y="123"/>
                        <a:pt x="405" y="123"/>
                        <a:pt x="405" y="123"/>
                      </a:cubicBezTo>
                      <a:cubicBezTo>
                        <a:pt x="405" y="123"/>
                        <a:pt x="405" y="123"/>
                        <a:pt x="405" y="123"/>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5" name="Freeform 38"/>
                <p:cNvSpPr>
                  <a:spLocks/>
                </p:cNvSpPr>
                <p:nvPr/>
              </p:nvSpPr>
              <p:spPr bwMode="auto">
                <a:xfrm>
                  <a:off x="7842251" y="2827338"/>
                  <a:ext cx="3717925" cy="3871913"/>
                </a:xfrm>
                <a:custGeom>
                  <a:avLst/>
                  <a:gdLst>
                    <a:gd name="T0" fmla="*/ 108 w 989"/>
                    <a:gd name="T1" fmla="*/ 991 h 1031"/>
                    <a:gd name="T2" fmla="*/ 0 w 989"/>
                    <a:gd name="T3" fmla="*/ 194 h 1031"/>
                    <a:gd name="T4" fmla="*/ 388 w 989"/>
                    <a:gd name="T5" fmla="*/ 1 h 1031"/>
                    <a:gd name="T6" fmla="*/ 489 w 989"/>
                    <a:gd name="T7" fmla="*/ 39 h 1031"/>
                    <a:gd name="T8" fmla="*/ 592 w 989"/>
                    <a:gd name="T9" fmla="*/ 0 h 1031"/>
                    <a:gd name="T10" fmla="*/ 989 w 989"/>
                    <a:gd name="T11" fmla="*/ 188 h 1031"/>
                    <a:gd name="T12" fmla="*/ 873 w 989"/>
                    <a:gd name="T13" fmla="*/ 991 h 1031"/>
                    <a:gd name="T14" fmla="*/ 108 w 989"/>
                    <a:gd name="T15" fmla="*/ 991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1031">
                      <a:moveTo>
                        <a:pt x="108" y="991"/>
                      </a:moveTo>
                      <a:cubicBezTo>
                        <a:pt x="150" y="869"/>
                        <a:pt x="53" y="299"/>
                        <a:pt x="0" y="194"/>
                      </a:cubicBezTo>
                      <a:cubicBezTo>
                        <a:pt x="30" y="86"/>
                        <a:pt x="313" y="62"/>
                        <a:pt x="388" y="1"/>
                      </a:cubicBezTo>
                      <a:cubicBezTo>
                        <a:pt x="423" y="32"/>
                        <a:pt x="449" y="39"/>
                        <a:pt x="489" y="39"/>
                      </a:cubicBezTo>
                      <a:cubicBezTo>
                        <a:pt x="530" y="39"/>
                        <a:pt x="556" y="31"/>
                        <a:pt x="592" y="0"/>
                      </a:cubicBezTo>
                      <a:cubicBezTo>
                        <a:pt x="648" y="45"/>
                        <a:pt x="939" y="80"/>
                        <a:pt x="989" y="188"/>
                      </a:cubicBezTo>
                      <a:cubicBezTo>
                        <a:pt x="932" y="308"/>
                        <a:pt x="828" y="881"/>
                        <a:pt x="873" y="991"/>
                      </a:cubicBezTo>
                      <a:cubicBezTo>
                        <a:pt x="683" y="1028"/>
                        <a:pt x="303" y="1031"/>
                        <a:pt x="108" y="99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6" name="Freeform 39"/>
                <p:cNvSpPr>
                  <a:spLocks/>
                </p:cNvSpPr>
                <p:nvPr/>
              </p:nvSpPr>
              <p:spPr bwMode="auto">
                <a:xfrm>
                  <a:off x="8848726" y="2814638"/>
                  <a:ext cx="1681163" cy="3001963"/>
                </a:xfrm>
                <a:custGeom>
                  <a:avLst/>
                  <a:gdLst>
                    <a:gd name="T0" fmla="*/ 0 w 1059"/>
                    <a:gd name="T1" fmla="*/ 147 h 1891"/>
                    <a:gd name="T2" fmla="*/ 59 w 1059"/>
                    <a:gd name="T3" fmla="*/ 691 h 1891"/>
                    <a:gd name="T4" fmla="*/ 533 w 1059"/>
                    <a:gd name="T5" fmla="*/ 1891 h 1891"/>
                    <a:gd name="T6" fmla="*/ 1000 w 1059"/>
                    <a:gd name="T7" fmla="*/ 691 h 1891"/>
                    <a:gd name="T8" fmla="*/ 1059 w 1059"/>
                    <a:gd name="T9" fmla="*/ 147 h 1891"/>
                    <a:gd name="T10" fmla="*/ 834 w 1059"/>
                    <a:gd name="T11" fmla="*/ 0 h 1891"/>
                    <a:gd name="T12" fmla="*/ 228 w 1059"/>
                    <a:gd name="T13" fmla="*/ 0 h 1891"/>
                    <a:gd name="T14" fmla="*/ 0 w 1059"/>
                    <a:gd name="T15" fmla="*/ 147 h 1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891">
                      <a:moveTo>
                        <a:pt x="0" y="147"/>
                      </a:moveTo>
                      <a:lnTo>
                        <a:pt x="59" y="691"/>
                      </a:lnTo>
                      <a:lnTo>
                        <a:pt x="533" y="1891"/>
                      </a:lnTo>
                      <a:lnTo>
                        <a:pt x="1000" y="691"/>
                      </a:lnTo>
                      <a:lnTo>
                        <a:pt x="1059" y="147"/>
                      </a:lnTo>
                      <a:lnTo>
                        <a:pt x="834" y="0"/>
                      </a:lnTo>
                      <a:lnTo>
                        <a:pt x="228" y="0"/>
                      </a:lnTo>
                      <a:lnTo>
                        <a:pt x="0"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7" name="Rectangle 40"/>
                <p:cNvSpPr>
                  <a:spLocks noChangeArrowheads="1"/>
                </p:cNvSpPr>
                <p:nvPr/>
              </p:nvSpPr>
              <p:spPr bwMode="auto">
                <a:xfrm>
                  <a:off x="9210676" y="2506663"/>
                  <a:ext cx="954088" cy="777875"/>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8" name="Freeform 41"/>
                <p:cNvSpPr>
                  <a:spLocks/>
                </p:cNvSpPr>
                <p:nvPr/>
              </p:nvSpPr>
              <p:spPr bwMode="auto">
                <a:xfrm>
                  <a:off x="8513764" y="98425"/>
                  <a:ext cx="2343150" cy="2867025"/>
                </a:xfrm>
                <a:custGeom>
                  <a:avLst/>
                  <a:gdLst>
                    <a:gd name="T0" fmla="*/ 313 w 623"/>
                    <a:gd name="T1" fmla="*/ 763 h 763"/>
                    <a:gd name="T2" fmla="*/ 554 w 623"/>
                    <a:gd name="T3" fmla="*/ 508 h 763"/>
                    <a:gd name="T4" fmla="*/ 564 w 623"/>
                    <a:gd name="T5" fmla="*/ 514 h 763"/>
                    <a:gd name="T6" fmla="*/ 615 w 623"/>
                    <a:gd name="T7" fmla="*/ 430 h 763"/>
                    <a:gd name="T8" fmla="*/ 594 w 623"/>
                    <a:gd name="T9" fmla="*/ 335 h 763"/>
                    <a:gd name="T10" fmla="*/ 589 w 623"/>
                    <a:gd name="T11" fmla="*/ 335 h 763"/>
                    <a:gd name="T12" fmla="*/ 313 w 623"/>
                    <a:gd name="T13" fmla="*/ 0 h 763"/>
                    <a:gd name="T14" fmla="*/ 36 w 623"/>
                    <a:gd name="T15" fmla="*/ 335 h 763"/>
                    <a:gd name="T16" fmla="*/ 30 w 623"/>
                    <a:gd name="T17" fmla="*/ 335 h 763"/>
                    <a:gd name="T18" fmla="*/ 9 w 623"/>
                    <a:gd name="T19" fmla="*/ 430 h 763"/>
                    <a:gd name="T20" fmla="*/ 59 w 623"/>
                    <a:gd name="T21" fmla="*/ 514 h 763"/>
                    <a:gd name="T22" fmla="*/ 71 w 623"/>
                    <a:gd name="T23" fmla="*/ 506 h 763"/>
                    <a:gd name="T24" fmla="*/ 313 w 623"/>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3" h="763">
                      <a:moveTo>
                        <a:pt x="313" y="763"/>
                      </a:moveTo>
                      <a:cubicBezTo>
                        <a:pt x="413" y="763"/>
                        <a:pt x="505" y="648"/>
                        <a:pt x="554" y="508"/>
                      </a:cubicBezTo>
                      <a:cubicBezTo>
                        <a:pt x="557" y="511"/>
                        <a:pt x="560" y="513"/>
                        <a:pt x="564" y="514"/>
                      </a:cubicBezTo>
                      <a:cubicBezTo>
                        <a:pt x="584" y="517"/>
                        <a:pt x="607" y="480"/>
                        <a:pt x="615" y="430"/>
                      </a:cubicBezTo>
                      <a:cubicBezTo>
                        <a:pt x="623" y="381"/>
                        <a:pt x="614" y="338"/>
                        <a:pt x="594" y="335"/>
                      </a:cubicBezTo>
                      <a:cubicBezTo>
                        <a:pt x="592" y="334"/>
                        <a:pt x="591" y="334"/>
                        <a:pt x="589" y="335"/>
                      </a:cubicBezTo>
                      <a:cubicBezTo>
                        <a:pt x="599" y="161"/>
                        <a:pt x="527" y="0"/>
                        <a:pt x="313" y="0"/>
                      </a:cubicBezTo>
                      <a:cubicBezTo>
                        <a:pt x="98" y="0"/>
                        <a:pt x="26" y="161"/>
                        <a:pt x="36" y="335"/>
                      </a:cubicBezTo>
                      <a:cubicBezTo>
                        <a:pt x="34" y="334"/>
                        <a:pt x="32" y="334"/>
                        <a:pt x="30" y="335"/>
                      </a:cubicBezTo>
                      <a:cubicBezTo>
                        <a:pt x="10" y="338"/>
                        <a:pt x="0" y="381"/>
                        <a:pt x="9" y="430"/>
                      </a:cubicBezTo>
                      <a:cubicBezTo>
                        <a:pt x="17" y="480"/>
                        <a:pt x="40" y="517"/>
                        <a:pt x="59" y="514"/>
                      </a:cubicBezTo>
                      <a:cubicBezTo>
                        <a:pt x="64" y="513"/>
                        <a:pt x="67" y="510"/>
                        <a:pt x="71" y="506"/>
                      </a:cubicBezTo>
                      <a:cubicBezTo>
                        <a:pt x="119" y="647"/>
                        <a:pt x="212" y="763"/>
                        <a:pt x="313" y="763"/>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9" name="Freeform 42"/>
                <p:cNvSpPr>
                  <a:spLocks/>
                </p:cNvSpPr>
                <p:nvPr/>
              </p:nvSpPr>
              <p:spPr bwMode="auto">
                <a:xfrm>
                  <a:off x="8985251" y="2814638"/>
                  <a:ext cx="706438" cy="1131888"/>
                </a:xfrm>
                <a:custGeom>
                  <a:avLst/>
                  <a:gdLst>
                    <a:gd name="T0" fmla="*/ 142 w 445"/>
                    <a:gd name="T1" fmla="*/ 0 h 713"/>
                    <a:gd name="T2" fmla="*/ 445 w 445"/>
                    <a:gd name="T3" fmla="*/ 258 h 713"/>
                    <a:gd name="T4" fmla="*/ 274 w 445"/>
                    <a:gd name="T5" fmla="*/ 713 h 713"/>
                    <a:gd name="T6" fmla="*/ 0 w 445"/>
                    <a:gd name="T7" fmla="*/ 95 h 713"/>
                    <a:gd name="T8" fmla="*/ 142 w 445"/>
                    <a:gd name="T9" fmla="*/ 0 h 713"/>
                  </a:gdLst>
                  <a:ahLst/>
                  <a:cxnLst>
                    <a:cxn ang="0">
                      <a:pos x="T0" y="T1"/>
                    </a:cxn>
                    <a:cxn ang="0">
                      <a:pos x="T2" y="T3"/>
                    </a:cxn>
                    <a:cxn ang="0">
                      <a:pos x="T4" y="T5"/>
                    </a:cxn>
                    <a:cxn ang="0">
                      <a:pos x="T6" y="T7"/>
                    </a:cxn>
                    <a:cxn ang="0">
                      <a:pos x="T8" y="T9"/>
                    </a:cxn>
                  </a:cxnLst>
                  <a:rect l="0" t="0" r="r" b="b"/>
                  <a:pathLst>
                    <a:path w="445" h="713">
                      <a:moveTo>
                        <a:pt x="142" y="0"/>
                      </a:moveTo>
                      <a:lnTo>
                        <a:pt x="445" y="258"/>
                      </a:lnTo>
                      <a:lnTo>
                        <a:pt x="274" y="713"/>
                      </a:lnTo>
                      <a:lnTo>
                        <a:pt x="0" y="95"/>
                      </a:lnTo>
                      <a:lnTo>
                        <a:pt x="1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0" name="Freeform 43"/>
                <p:cNvSpPr>
                  <a:spLocks/>
                </p:cNvSpPr>
                <p:nvPr/>
              </p:nvSpPr>
              <p:spPr bwMode="auto">
                <a:xfrm>
                  <a:off x="9691688" y="2814638"/>
                  <a:ext cx="706438" cy="1131888"/>
                </a:xfrm>
                <a:custGeom>
                  <a:avLst/>
                  <a:gdLst>
                    <a:gd name="T0" fmla="*/ 303 w 445"/>
                    <a:gd name="T1" fmla="*/ 0 h 713"/>
                    <a:gd name="T2" fmla="*/ 0 w 445"/>
                    <a:gd name="T3" fmla="*/ 258 h 713"/>
                    <a:gd name="T4" fmla="*/ 170 w 445"/>
                    <a:gd name="T5" fmla="*/ 713 h 713"/>
                    <a:gd name="T6" fmla="*/ 445 w 445"/>
                    <a:gd name="T7" fmla="*/ 95 h 713"/>
                    <a:gd name="T8" fmla="*/ 303 w 445"/>
                    <a:gd name="T9" fmla="*/ 0 h 713"/>
                  </a:gdLst>
                  <a:ahLst/>
                  <a:cxnLst>
                    <a:cxn ang="0">
                      <a:pos x="T0" y="T1"/>
                    </a:cxn>
                    <a:cxn ang="0">
                      <a:pos x="T2" y="T3"/>
                    </a:cxn>
                    <a:cxn ang="0">
                      <a:pos x="T4" y="T5"/>
                    </a:cxn>
                    <a:cxn ang="0">
                      <a:pos x="T6" y="T7"/>
                    </a:cxn>
                    <a:cxn ang="0">
                      <a:pos x="T8" y="T9"/>
                    </a:cxn>
                  </a:cxnLst>
                  <a:rect l="0" t="0" r="r" b="b"/>
                  <a:pathLst>
                    <a:path w="445" h="713">
                      <a:moveTo>
                        <a:pt x="303" y="0"/>
                      </a:moveTo>
                      <a:lnTo>
                        <a:pt x="0" y="258"/>
                      </a:lnTo>
                      <a:lnTo>
                        <a:pt x="170" y="713"/>
                      </a:lnTo>
                      <a:lnTo>
                        <a:pt x="445" y="95"/>
                      </a:lnTo>
                      <a:lnTo>
                        <a:pt x="30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1" name="Freeform 44"/>
                <p:cNvSpPr>
                  <a:spLocks/>
                </p:cNvSpPr>
                <p:nvPr/>
              </p:nvSpPr>
              <p:spPr bwMode="auto">
                <a:xfrm>
                  <a:off x="8612188" y="98425"/>
                  <a:ext cx="2154238" cy="1585913"/>
                </a:xfrm>
                <a:custGeom>
                  <a:avLst/>
                  <a:gdLst>
                    <a:gd name="T0" fmla="*/ 287 w 573"/>
                    <a:gd name="T1" fmla="*/ 0 h 422"/>
                    <a:gd name="T2" fmla="*/ 10 w 573"/>
                    <a:gd name="T3" fmla="*/ 335 h 422"/>
                    <a:gd name="T4" fmla="*/ 54 w 573"/>
                    <a:gd name="T5" fmla="*/ 412 h 422"/>
                    <a:gd name="T6" fmla="*/ 78 w 573"/>
                    <a:gd name="T7" fmla="*/ 381 h 422"/>
                    <a:gd name="T8" fmla="*/ 79 w 573"/>
                    <a:gd name="T9" fmla="*/ 335 h 422"/>
                    <a:gd name="T10" fmla="*/ 81 w 573"/>
                    <a:gd name="T11" fmla="*/ 335 h 422"/>
                    <a:gd name="T12" fmla="*/ 387 w 573"/>
                    <a:gd name="T13" fmla="*/ 192 h 422"/>
                    <a:gd name="T14" fmla="*/ 493 w 573"/>
                    <a:gd name="T15" fmla="*/ 319 h 422"/>
                    <a:gd name="T16" fmla="*/ 495 w 573"/>
                    <a:gd name="T17" fmla="*/ 381 h 422"/>
                    <a:gd name="T18" fmla="*/ 518 w 573"/>
                    <a:gd name="T19" fmla="*/ 413 h 422"/>
                    <a:gd name="T20" fmla="*/ 563 w 573"/>
                    <a:gd name="T21" fmla="*/ 335 h 422"/>
                    <a:gd name="T22" fmla="*/ 287 w 573"/>
                    <a:gd name="T23"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422">
                      <a:moveTo>
                        <a:pt x="287" y="0"/>
                      </a:moveTo>
                      <a:cubicBezTo>
                        <a:pt x="72" y="0"/>
                        <a:pt x="0" y="161"/>
                        <a:pt x="10" y="335"/>
                      </a:cubicBezTo>
                      <a:cubicBezTo>
                        <a:pt x="28" y="339"/>
                        <a:pt x="46" y="371"/>
                        <a:pt x="54" y="412"/>
                      </a:cubicBezTo>
                      <a:cubicBezTo>
                        <a:pt x="68" y="422"/>
                        <a:pt x="78" y="416"/>
                        <a:pt x="78" y="381"/>
                      </a:cubicBezTo>
                      <a:cubicBezTo>
                        <a:pt x="78" y="365"/>
                        <a:pt x="78" y="350"/>
                        <a:pt x="79" y="335"/>
                      </a:cubicBezTo>
                      <a:cubicBezTo>
                        <a:pt x="80" y="335"/>
                        <a:pt x="80" y="335"/>
                        <a:pt x="81" y="335"/>
                      </a:cubicBezTo>
                      <a:cubicBezTo>
                        <a:pt x="143" y="330"/>
                        <a:pt x="289" y="257"/>
                        <a:pt x="387" y="192"/>
                      </a:cubicBezTo>
                      <a:cubicBezTo>
                        <a:pt x="419" y="240"/>
                        <a:pt x="462" y="294"/>
                        <a:pt x="493" y="319"/>
                      </a:cubicBezTo>
                      <a:cubicBezTo>
                        <a:pt x="494" y="339"/>
                        <a:pt x="495" y="360"/>
                        <a:pt x="495" y="381"/>
                      </a:cubicBezTo>
                      <a:cubicBezTo>
                        <a:pt x="495" y="415"/>
                        <a:pt x="504" y="421"/>
                        <a:pt x="518" y="413"/>
                      </a:cubicBezTo>
                      <a:cubicBezTo>
                        <a:pt x="526" y="370"/>
                        <a:pt x="545" y="337"/>
                        <a:pt x="563" y="335"/>
                      </a:cubicBezTo>
                      <a:cubicBezTo>
                        <a:pt x="573" y="161"/>
                        <a:pt x="501" y="0"/>
                        <a:pt x="287" y="0"/>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2" name="Freeform 45"/>
                <p:cNvSpPr>
                  <a:spLocks/>
                </p:cNvSpPr>
                <p:nvPr/>
              </p:nvSpPr>
              <p:spPr bwMode="auto">
                <a:xfrm>
                  <a:off x="8985251" y="2814638"/>
                  <a:ext cx="706438" cy="955675"/>
                </a:xfrm>
                <a:custGeom>
                  <a:avLst/>
                  <a:gdLst>
                    <a:gd name="T0" fmla="*/ 142 w 445"/>
                    <a:gd name="T1" fmla="*/ 0 h 602"/>
                    <a:gd name="T2" fmla="*/ 445 w 445"/>
                    <a:gd name="T3" fmla="*/ 258 h 602"/>
                    <a:gd name="T4" fmla="*/ 269 w 445"/>
                    <a:gd name="T5" fmla="*/ 602 h 602"/>
                    <a:gd name="T6" fmla="*/ 0 w 445"/>
                    <a:gd name="T7" fmla="*/ 95 h 602"/>
                    <a:gd name="T8" fmla="*/ 142 w 445"/>
                    <a:gd name="T9" fmla="*/ 0 h 602"/>
                  </a:gdLst>
                  <a:ahLst/>
                  <a:cxnLst>
                    <a:cxn ang="0">
                      <a:pos x="T0" y="T1"/>
                    </a:cxn>
                    <a:cxn ang="0">
                      <a:pos x="T2" y="T3"/>
                    </a:cxn>
                    <a:cxn ang="0">
                      <a:pos x="T4" y="T5"/>
                    </a:cxn>
                    <a:cxn ang="0">
                      <a:pos x="T6" y="T7"/>
                    </a:cxn>
                    <a:cxn ang="0">
                      <a:pos x="T8" y="T9"/>
                    </a:cxn>
                  </a:cxnLst>
                  <a:rect l="0" t="0" r="r" b="b"/>
                  <a:pathLst>
                    <a:path w="445" h="602">
                      <a:moveTo>
                        <a:pt x="142" y="0"/>
                      </a:moveTo>
                      <a:lnTo>
                        <a:pt x="445" y="258"/>
                      </a:lnTo>
                      <a:lnTo>
                        <a:pt x="269" y="602"/>
                      </a:lnTo>
                      <a:lnTo>
                        <a:pt x="0" y="95"/>
                      </a:lnTo>
                      <a:lnTo>
                        <a:pt x="1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3" name="Freeform 46"/>
                <p:cNvSpPr>
                  <a:spLocks/>
                </p:cNvSpPr>
                <p:nvPr/>
              </p:nvSpPr>
              <p:spPr bwMode="auto">
                <a:xfrm>
                  <a:off x="9691688" y="2814638"/>
                  <a:ext cx="706438" cy="955675"/>
                </a:xfrm>
                <a:custGeom>
                  <a:avLst/>
                  <a:gdLst>
                    <a:gd name="T0" fmla="*/ 303 w 445"/>
                    <a:gd name="T1" fmla="*/ 0 h 602"/>
                    <a:gd name="T2" fmla="*/ 0 w 445"/>
                    <a:gd name="T3" fmla="*/ 258 h 602"/>
                    <a:gd name="T4" fmla="*/ 173 w 445"/>
                    <a:gd name="T5" fmla="*/ 602 h 602"/>
                    <a:gd name="T6" fmla="*/ 445 w 445"/>
                    <a:gd name="T7" fmla="*/ 95 h 602"/>
                    <a:gd name="T8" fmla="*/ 303 w 445"/>
                    <a:gd name="T9" fmla="*/ 0 h 602"/>
                  </a:gdLst>
                  <a:ahLst/>
                  <a:cxnLst>
                    <a:cxn ang="0">
                      <a:pos x="T0" y="T1"/>
                    </a:cxn>
                    <a:cxn ang="0">
                      <a:pos x="T2" y="T3"/>
                    </a:cxn>
                    <a:cxn ang="0">
                      <a:pos x="T4" y="T5"/>
                    </a:cxn>
                    <a:cxn ang="0">
                      <a:pos x="T6" y="T7"/>
                    </a:cxn>
                    <a:cxn ang="0">
                      <a:pos x="T8" y="T9"/>
                    </a:cxn>
                  </a:cxnLst>
                  <a:rect l="0" t="0" r="r" b="b"/>
                  <a:pathLst>
                    <a:path w="445" h="602">
                      <a:moveTo>
                        <a:pt x="303" y="0"/>
                      </a:moveTo>
                      <a:lnTo>
                        <a:pt x="0" y="258"/>
                      </a:lnTo>
                      <a:lnTo>
                        <a:pt x="173" y="602"/>
                      </a:lnTo>
                      <a:lnTo>
                        <a:pt x="445" y="95"/>
                      </a:lnTo>
                      <a:lnTo>
                        <a:pt x="3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4" name="Freeform 47"/>
                <p:cNvSpPr>
                  <a:spLocks/>
                </p:cNvSpPr>
                <p:nvPr/>
              </p:nvSpPr>
              <p:spPr bwMode="auto">
                <a:xfrm>
                  <a:off x="9450388" y="3224213"/>
                  <a:ext cx="492125" cy="2603500"/>
                </a:xfrm>
                <a:custGeom>
                  <a:avLst/>
                  <a:gdLst>
                    <a:gd name="T0" fmla="*/ 97 w 131"/>
                    <a:gd name="T1" fmla="*/ 219 h 693"/>
                    <a:gd name="T2" fmla="*/ 98 w 131"/>
                    <a:gd name="T3" fmla="*/ 141 h 693"/>
                    <a:gd name="T4" fmla="*/ 111 w 131"/>
                    <a:gd name="T5" fmla="*/ 114 h 693"/>
                    <a:gd name="T6" fmla="*/ 64 w 131"/>
                    <a:gd name="T7" fmla="*/ 0 h 693"/>
                    <a:gd name="T8" fmla="*/ 18 w 131"/>
                    <a:gd name="T9" fmla="*/ 112 h 693"/>
                    <a:gd name="T10" fmla="*/ 31 w 131"/>
                    <a:gd name="T11" fmla="*/ 141 h 693"/>
                    <a:gd name="T12" fmla="*/ 32 w 131"/>
                    <a:gd name="T13" fmla="*/ 219 h 693"/>
                    <a:gd name="T14" fmla="*/ 0 w 131"/>
                    <a:gd name="T15" fmla="*/ 539 h 693"/>
                    <a:gd name="T16" fmla="*/ 64 w 131"/>
                    <a:gd name="T17" fmla="*/ 693 h 693"/>
                    <a:gd name="T18" fmla="*/ 131 w 131"/>
                    <a:gd name="T19" fmla="*/ 539 h 693"/>
                    <a:gd name="T20" fmla="*/ 97 w 131"/>
                    <a:gd name="T21" fmla="*/ 21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93">
                      <a:moveTo>
                        <a:pt x="97" y="219"/>
                      </a:moveTo>
                      <a:cubicBezTo>
                        <a:pt x="110" y="195"/>
                        <a:pt x="111" y="169"/>
                        <a:pt x="98" y="141"/>
                      </a:cubicBezTo>
                      <a:cubicBezTo>
                        <a:pt x="111" y="114"/>
                        <a:pt x="111" y="114"/>
                        <a:pt x="111" y="114"/>
                      </a:cubicBezTo>
                      <a:cubicBezTo>
                        <a:pt x="64" y="0"/>
                        <a:pt x="64" y="0"/>
                        <a:pt x="64" y="0"/>
                      </a:cubicBezTo>
                      <a:cubicBezTo>
                        <a:pt x="18" y="112"/>
                        <a:pt x="18" y="112"/>
                        <a:pt x="18" y="112"/>
                      </a:cubicBezTo>
                      <a:cubicBezTo>
                        <a:pt x="31" y="141"/>
                        <a:pt x="31" y="141"/>
                        <a:pt x="31" y="141"/>
                      </a:cubicBezTo>
                      <a:cubicBezTo>
                        <a:pt x="18" y="169"/>
                        <a:pt x="19" y="195"/>
                        <a:pt x="32" y="219"/>
                      </a:cubicBezTo>
                      <a:cubicBezTo>
                        <a:pt x="0" y="539"/>
                        <a:pt x="0" y="539"/>
                        <a:pt x="0" y="539"/>
                      </a:cubicBezTo>
                      <a:cubicBezTo>
                        <a:pt x="64" y="693"/>
                        <a:pt x="64" y="693"/>
                        <a:pt x="64" y="693"/>
                      </a:cubicBezTo>
                      <a:cubicBezTo>
                        <a:pt x="131" y="539"/>
                        <a:pt x="131" y="539"/>
                        <a:pt x="131" y="539"/>
                      </a:cubicBezTo>
                      <a:lnTo>
                        <a:pt x="97" y="21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5" name="Freeform 48"/>
                <p:cNvSpPr>
                  <a:spLocks/>
                </p:cNvSpPr>
                <p:nvPr/>
              </p:nvSpPr>
              <p:spPr bwMode="auto">
                <a:xfrm>
                  <a:off x="8548688" y="2965450"/>
                  <a:ext cx="1143000" cy="2862263"/>
                </a:xfrm>
                <a:custGeom>
                  <a:avLst/>
                  <a:gdLst>
                    <a:gd name="T0" fmla="*/ 275 w 720"/>
                    <a:gd name="T1" fmla="*/ 0 h 1803"/>
                    <a:gd name="T2" fmla="*/ 720 w 720"/>
                    <a:gd name="T3" fmla="*/ 1803 h 1803"/>
                    <a:gd name="T4" fmla="*/ 95 w 720"/>
                    <a:gd name="T5" fmla="*/ 809 h 1803"/>
                    <a:gd name="T6" fmla="*/ 177 w 720"/>
                    <a:gd name="T7" fmla="*/ 634 h 1803"/>
                    <a:gd name="T8" fmla="*/ 0 w 720"/>
                    <a:gd name="T9" fmla="*/ 492 h 1803"/>
                    <a:gd name="T10" fmla="*/ 189 w 720"/>
                    <a:gd name="T11" fmla="*/ 52 h 1803"/>
                    <a:gd name="T12" fmla="*/ 27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275" y="0"/>
                      </a:moveTo>
                      <a:lnTo>
                        <a:pt x="720" y="1803"/>
                      </a:lnTo>
                      <a:lnTo>
                        <a:pt x="95" y="809"/>
                      </a:lnTo>
                      <a:lnTo>
                        <a:pt x="177" y="634"/>
                      </a:lnTo>
                      <a:lnTo>
                        <a:pt x="0" y="492"/>
                      </a:lnTo>
                      <a:lnTo>
                        <a:pt x="189" y="52"/>
                      </a:lnTo>
                      <a:lnTo>
                        <a:pt x="275"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6" name="Freeform 49"/>
                <p:cNvSpPr>
                  <a:spLocks/>
                </p:cNvSpPr>
                <p:nvPr/>
              </p:nvSpPr>
              <p:spPr bwMode="auto">
                <a:xfrm>
                  <a:off x="8656638" y="2965450"/>
                  <a:ext cx="1035050" cy="2862263"/>
                </a:xfrm>
                <a:custGeom>
                  <a:avLst/>
                  <a:gdLst>
                    <a:gd name="T0" fmla="*/ 207 w 652"/>
                    <a:gd name="T1" fmla="*/ 0 h 1803"/>
                    <a:gd name="T2" fmla="*/ 652 w 652"/>
                    <a:gd name="T3" fmla="*/ 1803 h 1803"/>
                    <a:gd name="T4" fmla="*/ 88 w 652"/>
                    <a:gd name="T5" fmla="*/ 729 h 1803"/>
                    <a:gd name="T6" fmla="*/ 180 w 652"/>
                    <a:gd name="T7" fmla="*/ 596 h 1803"/>
                    <a:gd name="T8" fmla="*/ 0 w 652"/>
                    <a:gd name="T9" fmla="*/ 454 h 1803"/>
                    <a:gd name="T10" fmla="*/ 121 w 652"/>
                    <a:gd name="T11" fmla="*/ 52 h 1803"/>
                    <a:gd name="T12" fmla="*/ 207 w 652"/>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52" h="1803">
                      <a:moveTo>
                        <a:pt x="207" y="0"/>
                      </a:moveTo>
                      <a:lnTo>
                        <a:pt x="652" y="1803"/>
                      </a:lnTo>
                      <a:lnTo>
                        <a:pt x="88" y="729"/>
                      </a:lnTo>
                      <a:lnTo>
                        <a:pt x="180" y="596"/>
                      </a:lnTo>
                      <a:lnTo>
                        <a:pt x="0" y="454"/>
                      </a:lnTo>
                      <a:lnTo>
                        <a:pt x="121" y="52"/>
                      </a:lnTo>
                      <a:lnTo>
                        <a:pt x="207"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7" name="Freeform 50"/>
                <p:cNvSpPr>
                  <a:spLocks/>
                </p:cNvSpPr>
                <p:nvPr/>
              </p:nvSpPr>
              <p:spPr bwMode="auto">
                <a:xfrm>
                  <a:off x="9691688" y="2965450"/>
                  <a:ext cx="1143000" cy="2862263"/>
                </a:xfrm>
                <a:custGeom>
                  <a:avLst/>
                  <a:gdLst>
                    <a:gd name="T0" fmla="*/ 445 w 720"/>
                    <a:gd name="T1" fmla="*/ 0 h 1803"/>
                    <a:gd name="T2" fmla="*/ 0 w 720"/>
                    <a:gd name="T3" fmla="*/ 1803 h 1803"/>
                    <a:gd name="T4" fmla="*/ 623 w 720"/>
                    <a:gd name="T5" fmla="*/ 809 h 1803"/>
                    <a:gd name="T6" fmla="*/ 542 w 720"/>
                    <a:gd name="T7" fmla="*/ 634 h 1803"/>
                    <a:gd name="T8" fmla="*/ 720 w 720"/>
                    <a:gd name="T9" fmla="*/ 492 h 1803"/>
                    <a:gd name="T10" fmla="*/ 528 w 720"/>
                    <a:gd name="T11" fmla="*/ 52 h 1803"/>
                    <a:gd name="T12" fmla="*/ 44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445" y="0"/>
                      </a:moveTo>
                      <a:lnTo>
                        <a:pt x="0" y="1803"/>
                      </a:lnTo>
                      <a:lnTo>
                        <a:pt x="623" y="809"/>
                      </a:lnTo>
                      <a:lnTo>
                        <a:pt x="542" y="634"/>
                      </a:lnTo>
                      <a:lnTo>
                        <a:pt x="720" y="492"/>
                      </a:lnTo>
                      <a:lnTo>
                        <a:pt x="528" y="52"/>
                      </a:lnTo>
                      <a:lnTo>
                        <a:pt x="445"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8" name="Freeform 51"/>
                <p:cNvSpPr>
                  <a:spLocks/>
                </p:cNvSpPr>
                <p:nvPr/>
              </p:nvSpPr>
              <p:spPr bwMode="auto">
                <a:xfrm>
                  <a:off x="9691688" y="2965450"/>
                  <a:ext cx="1030288" cy="2862263"/>
                </a:xfrm>
                <a:custGeom>
                  <a:avLst/>
                  <a:gdLst>
                    <a:gd name="T0" fmla="*/ 445 w 649"/>
                    <a:gd name="T1" fmla="*/ 0 h 1803"/>
                    <a:gd name="T2" fmla="*/ 0 w 649"/>
                    <a:gd name="T3" fmla="*/ 1803 h 1803"/>
                    <a:gd name="T4" fmla="*/ 563 w 649"/>
                    <a:gd name="T5" fmla="*/ 729 h 1803"/>
                    <a:gd name="T6" fmla="*/ 469 w 649"/>
                    <a:gd name="T7" fmla="*/ 596 h 1803"/>
                    <a:gd name="T8" fmla="*/ 649 w 649"/>
                    <a:gd name="T9" fmla="*/ 454 h 1803"/>
                    <a:gd name="T10" fmla="*/ 528 w 649"/>
                    <a:gd name="T11" fmla="*/ 52 h 1803"/>
                    <a:gd name="T12" fmla="*/ 445 w 649"/>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49" h="1803">
                      <a:moveTo>
                        <a:pt x="445" y="0"/>
                      </a:moveTo>
                      <a:lnTo>
                        <a:pt x="0" y="1803"/>
                      </a:lnTo>
                      <a:lnTo>
                        <a:pt x="563" y="729"/>
                      </a:lnTo>
                      <a:lnTo>
                        <a:pt x="469" y="596"/>
                      </a:lnTo>
                      <a:lnTo>
                        <a:pt x="649" y="454"/>
                      </a:lnTo>
                      <a:lnTo>
                        <a:pt x="528" y="52"/>
                      </a:lnTo>
                      <a:lnTo>
                        <a:pt x="445"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91" name="Group 490"/>
              <p:cNvGrpSpPr/>
              <p:nvPr/>
            </p:nvGrpSpPr>
            <p:grpSpPr>
              <a:xfrm>
                <a:off x="8357242" y="2325599"/>
                <a:ext cx="1260495" cy="1228975"/>
                <a:chOff x="-1" y="5021683"/>
                <a:chExt cx="1895651" cy="1848248"/>
              </a:xfrm>
            </p:grpSpPr>
            <p:sp>
              <p:nvSpPr>
                <p:cNvPr id="492" name="Freeform 45"/>
                <p:cNvSpPr>
                  <a:spLocks noEditPoints="1"/>
                </p:cNvSpPr>
                <p:nvPr/>
              </p:nvSpPr>
              <p:spPr bwMode="auto">
                <a:xfrm>
                  <a:off x="264650" y="5490136"/>
                  <a:ext cx="249846" cy="257148"/>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u="sng"/>
                </a:p>
              </p:txBody>
            </p:sp>
            <p:sp>
              <p:nvSpPr>
                <p:cNvPr id="493" name="Freeform 145"/>
                <p:cNvSpPr>
                  <a:spLocks noEditPoints="1"/>
                </p:cNvSpPr>
                <p:nvPr/>
              </p:nvSpPr>
              <p:spPr bwMode="auto">
                <a:xfrm>
                  <a:off x="1617249" y="5796381"/>
                  <a:ext cx="235261" cy="186659"/>
                </a:xfrm>
                <a:custGeom>
                  <a:avLst/>
                  <a:gdLst>
                    <a:gd name="T0" fmla="*/ 141 w 141"/>
                    <a:gd name="T1" fmla="*/ 41 h 112"/>
                    <a:gd name="T2" fmla="*/ 127 w 141"/>
                    <a:gd name="T3" fmla="*/ 26 h 112"/>
                    <a:gd name="T4" fmla="*/ 114 w 141"/>
                    <a:gd name="T5" fmla="*/ 0 h 112"/>
                    <a:gd name="T6" fmla="*/ 28 w 141"/>
                    <a:gd name="T7" fmla="*/ 0 h 112"/>
                    <a:gd name="T8" fmla="*/ 14 w 141"/>
                    <a:gd name="T9" fmla="*/ 26 h 112"/>
                    <a:gd name="T10" fmla="*/ 0 w 141"/>
                    <a:gd name="T11" fmla="*/ 41 h 112"/>
                    <a:gd name="T12" fmla="*/ 0 w 141"/>
                    <a:gd name="T13" fmla="*/ 86 h 112"/>
                    <a:gd name="T14" fmla="*/ 0 w 141"/>
                    <a:gd name="T15" fmla="*/ 90 h 112"/>
                    <a:gd name="T16" fmla="*/ 0 w 141"/>
                    <a:gd name="T17" fmla="*/ 106 h 112"/>
                    <a:gd name="T18" fmla="*/ 7 w 141"/>
                    <a:gd name="T19" fmla="*/ 112 h 112"/>
                    <a:gd name="T20" fmla="*/ 27 w 141"/>
                    <a:gd name="T21" fmla="*/ 112 h 112"/>
                    <a:gd name="T22" fmla="*/ 34 w 141"/>
                    <a:gd name="T23" fmla="*/ 106 h 112"/>
                    <a:gd name="T24" fmla="*/ 34 w 141"/>
                    <a:gd name="T25" fmla="*/ 90 h 112"/>
                    <a:gd name="T26" fmla="*/ 108 w 141"/>
                    <a:gd name="T27" fmla="*/ 90 h 112"/>
                    <a:gd name="T28" fmla="*/ 108 w 141"/>
                    <a:gd name="T29" fmla="*/ 106 h 112"/>
                    <a:gd name="T30" fmla="*/ 114 w 141"/>
                    <a:gd name="T31" fmla="*/ 112 h 112"/>
                    <a:gd name="T32" fmla="*/ 135 w 141"/>
                    <a:gd name="T33" fmla="*/ 112 h 112"/>
                    <a:gd name="T34" fmla="*/ 141 w 141"/>
                    <a:gd name="T35" fmla="*/ 106 h 112"/>
                    <a:gd name="T36" fmla="*/ 141 w 141"/>
                    <a:gd name="T37" fmla="*/ 90 h 112"/>
                    <a:gd name="T38" fmla="*/ 141 w 141"/>
                    <a:gd name="T39" fmla="*/ 41 h 112"/>
                    <a:gd name="T40" fmla="*/ 35 w 141"/>
                    <a:gd name="T41" fmla="*/ 10 h 112"/>
                    <a:gd name="T42" fmla="*/ 106 w 141"/>
                    <a:gd name="T43" fmla="*/ 10 h 112"/>
                    <a:gd name="T44" fmla="*/ 118 w 141"/>
                    <a:gd name="T45" fmla="*/ 32 h 112"/>
                    <a:gd name="T46" fmla="*/ 24 w 141"/>
                    <a:gd name="T47" fmla="*/ 32 h 112"/>
                    <a:gd name="T48" fmla="*/ 35 w 141"/>
                    <a:gd name="T49" fmla="*/ 10 h 112"/>
                    <a:gd name="T50" fmla="*/ 41 w 141"/>
                    <a:gd name="T51" fmla="*/ 79 h 112"/>
                    <a:gd name="T52" fmla="*/ 13 w 141"/>
                    <a:gd name="T53" fmla="*/ 79 h 112"/>
                    <a:gd name="T54" fmla="*/ 13 w 141"/>
                    <a:gd name="T55" fmla="*/ 64 h 112"/>
                    <a:gd name="T56" fmla="*/ 41 w 141"/>
                    <a:gd name="T57" fmla="*/ 64 h 112"/>
                    <a:gd name="T58" fmla="*/ 41 w 141"/>
                    <a:gd name="T59" fmla="*/ 79 h 112"/>
                    <a:gd name="T60" fmla="*/ 129 w 141"/>
                    <a:gd name="T61" fmla="*/ 79 h 112"/>
                    <a:gd name="T62" fmla="*/ 100 w 141"/>
                    <a:gd name="T63" fmla="*/ 79 h 112"/>
                    <a:gd name="T64" fmla="*/ 100 w 141"/>
                    <a:gd name="T65" fmla="*/ 64 h 112"/>
                    <a:gd name="T66" fmla="*/ 129 w 141"/>
                    <a:gd name="T67" fmla="*/ 64 h 112"/>
                    <a:gd name="T68" fmla="*/ 129 w 141"/>
                    <a:gd name="T69"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12">
                      <a:moveTo>
                        <a:pt x="141" y="41"/>
                      </a:moveTo>
                      <a:cubicBezTo>
                        <a:pt x="127" y="26"/>
                        <a:pt x="127" y="26"/>
                        <a:pt x="127" y="26"/>
                      </a:cubicBezTo>
                      <a:cubicBezTo>
                        <a:pt x="114" y="0"/>
                        <a:pt x="114" y="0"/>
                        <a:pt x="114" y="0"/>
                      </a:cubicBezTo>
                      <a:cubicBezTo>
                        <a:pt x="28" y="0"/>
                        <a:pt x="28" y="0"/>
                        <a:pt x="28" y="0"/>
                      </a:cubicBezTo>
                      <a:cubicBezTo>
                        <a:pt x="14" y="26"/>
                        <a:pt x="14" y="26"/>
                        <a:pt x="14" y="26"/>
                      </a:cubicBezTo>
                      <a:cubicBezTo>
                        <a:pt x="0" y="41"/>
                        <a:pt x="0" y="41"/>
                        <a:pt x="0" y="41"/>
                      </a:cubicBezTo>
                      <a:cubicBezTo>
                        <a:pt x="0" y="86"/>
                        <a:pt x="0" y="86"/>
                        <a:pt x="0" y="86"/>
                      </a:cubicBezTo>
                      <a:cubicBezTo>
                        <a:pt x="0" y="90"/>
                        <a:pt x="0" y="90"/>
                        <a:pt x="0" y="90"/>
                      </a:cubicBezTo>
                      <a:cubicBezTo>
                        <a:pt x="0" y="106"/>
                        <a:pt x="0" y="106"/>
                        <a:pt x="0" y="106"/>
                      </a:cubicBezTo>
                      <a:cubicBezTo>
                        <a:pt x="0" y="110"/>
                        <a:pt x="3" y="112"/>
                        <a:pt x="7" y="112"/>
                      </a:cubicBezTo>
                      <a:cubicBezTo>
                        <a:pt x="27" y="112"/>
                        <a:pt x="27" y="112"/>
                        <a:pt x="27" y="112"/>
                      </a:cubicBezTo>
                      <a:cubicBezTo>
                        <a:pt x="31" y="112"/>
                        <a:pt x="34" y="110"/>
                        <a:pt x="34" y="106"/>
                      </a:cubicBezTo>
                      <a:cubicBezTo>
                        <a:pt x="34" y="90"/>
                        <a:pt x="34" y="90"/>
                        <a:pt x="34" y="90"/>
                      </a:cubicBezTo>
                      <a:cubicBezTo>
                        <a:pt x="108" y="90"/>
                        <a:pt x="108" y="90"/>
                        <a:pt x="108" y="90"/>
                      </a:cubicBezTo>
                      <a:cubicBezTo>
                        <a:pt x="108" y="106"/>
                        <a:pt x="108" y="106"/>
                        <a:pt x="108" y="106"/>
                      </a:cubicBezTo>
                      <a:cubicBezTo>
                        <a:pt x="108" y="110"/>
                        <a:pt x="111" y="112"/>
                        <a:pt x="114" y="112"/>
                      </a:cubicBezTo>
                      <a:cubicBezTo>
                        <a:pt x="135" y="112"/>
                        <a:pt x="135" y="112"/>
                        <a:pt x="135" y="112"/>
                      </a:cubicBezTo>
                      <a:cubicBezTo>
                        <a:pt x="138" y="112"/>
                        <a:pt x="141" y="110"/>
                        <a:pt x="141" y="106"/>
                      </a:cubicBezTo>
                      <a:cubicBezTo>
                        <a:pt x="141" y="90"/>
                        <a:pt x="141" y="90"/>
                        <a:pt x="141" y="90"/>
                      </a:cubicBezTo>
                      <a:lnTo>
                        <a:pt x="141" y="41"/>
                      </a:lnTo>
                      <a:close/>
                      <a:moveTo>
                        <a:pt x="35" y="10"/>
                      </a:moveTo>
                      <a:cubicBezTo>
                        <a:pt x="106" y="10"/>
                        <a:pt x="106" y="10"/>
                        <a:pt x="106" y="10"/>
                      </a:cubicBezTo>
                      <a:cubicBezTo>
                        <a:pt x="118" y="32"/>
                        <a:pt x="118" y="32"/>
                        <a:pt x="118" y="32"/>
                      </a:cubicBezTo>
                      <a:cubicBezTo>
                        <a:pt x="24" y="32"/>
                        <a:pt x="24" y="32"/>
                        <a:pt x="24" y="32"/>
                      </a:cubicBezTo>
                      <a:lnTo>
                        <a:pt x="35" y="10"/>
                      </a:lnTo>
                      <a:close/>
                      <a:moveTo>
                        <a:pt x="41" y="79"/>
                      </a:moveTo>
                      <a:cubicBezTo>
                        <a:pt x="13" y="79"/>
                        <a:pt x="13" y="79"/>
                        <a:pt x="13" y="79"/>
                      </a:cubicBezTo>
                      <a:cubicBezTo>
                        <a:pt x="13" y="64"/>
                        <a:pt x="13" y="64"/>
                        <a:pt x="13" y="64"/>
                      </a:cubicBezTo>
                      <a:cubicBezTo>
                        <a:pt x="41" y="64"/>
                        <a:pt x="41" y="64"/>
                        <a:pt x="41" y="64"/>
                      </a:cubicBezTo>
                      <a:lnTo>
                        <a:pt x="41" y="79"/>
                      </a:lnTo>
                      <a:close/>
                      <a:moveTo>
                        <a:pt x="129" y="79"/>
                      </a:moveTo>
                      <a:cubicBezTo>
                        <a:pt x="100" y="79"/>
                        <a:pt x="100" y="79"/>
                        <a:pt x="100" y="79"/>
                      </a:cubicBezTo>
                      <a:cubicBezTo>
                        <a:pt x="100" y="64"/>
                        <a:pt x="100" y="64"/>
                        <a:pt x="100" y="64"/>
                      </a:cubicBezTo>
                      <a:cubicBezTo>
                        <a:pt x="129" y="64"/>
                        <a:pt x="129" y="64"/>
                        <a:pt x="129" y="64"/>
                      </a:cubicBezTo>
                      <a:lnTo>
                        <a:pt x="129" y="7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494" name="Freeform 15"/>
                <p:cNvSpPr>
                  <a:spLocks/>
                </p:cNvSpPr>
                <p:nvPr/>
              </p:nvSpPr>
              <p:spPr bwMode="auto">
                <a:xfrm>
                  <a:off x="955981" y="5021683"/>
                  <a:ext cx="184236" cy="344427"/>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495" name="Group 494"/>
                <p:cNvGrpSpPr/>
                <p:nvPr/>
              </p:nvGrpSpPr>
              <p:grpSpPr>
                <a:xfrm>
                  <a:off x="-1" y="5828305"/>
                  <a:ext cx="1895651" cy="1041626"/>
                  <a:chOff x="0" y="3639306"/>
                  <a:chExt cx="6238140" cy="3230626"/>
                </a:xfrm>
              </p:grpSpPr>
              <p:grpSp>
                <p:nvGrpSpPr>
                  <p:cNvPr id="515" name="Group 514"/>
                  <p:cNvGrpSpPr/>
                  <p:nvPr/>
                </p:nvGrpSpPr>
                <p:grpSpPr>
                  <a:xfrm>
                    <a:off x="1616985" y="4360489"/>
                    <a:ext cx="608248" cy="2508250"/>
                    <a:chOff x="1607360" y="4098926"/>
                    <a:chExt cx="608248" cy="2508250"/>
                  </a:xfrm>
                </p:grpSpPr>
                <p:sp>
                  <p:nvSpPr>
                    <p:cNvPr id="636" name="Freeform 85"/>
                    <p:cNvSpPr>
                      <a:spLocks/>
                    </p:cNvSpPr>
                    <p:nvPr/>
                  </p:nvSpPr>
                  <p:spPr bwMode="auto">
                    <a:xfrm flipH="1">
                      <a:off x="1607360" y="4098926"/>
                      <a:ext cx="608248" cy="2508250"/>
                    </a:xfrm>
                    <a:custGeom>
                      <a:avLst/>
                      <a:gdLst>
                        <a:gd name="T0" fmla="*/ 493 w 493"/>
                        <a:gd name="T1" fmla="*/ 0 h 2033"/>
                        <a:gd name="T2" fmla="*/ 0 w 493"/>
                        <a:gd name="T3" fmla="*/ 410 h 2033"/>
                        <a:gd name="T4" fmla="*/ 0 w 493"/>
                        <a:gd name="T5" fmla="*/ 2033 h 2033"/>
                        <a:gd name="T6" fmla="*/ 493 w 493"/>
                        <a:gd name="T7" fmla="*/ 2033 h 2033"/>
                        <a:gd name="T8" fmla="*/ 493 w 493"/>
                        <a:gd name="T9" fmla="*/ 0 h 2033"/>
                      </a:gdLst>
                      <a:ahLst/>
                      <a:cxnLst>
                        <a:cxn ang="0">
                          <a:pos x="T0" y="T1"/>
                        </a:cxn>
                        <a:cxn ang="0">
                          <a:pos x="T2" y="T3"/>
                        </a:cxn>
                        <a:cxn ang="0">
                          <a:pos x="T4" y="T5"/>
                        </a:cxn>
                        <a:cxn ang="0">
                          <a:pos x="T6" y="T7"/>
                        </a:cxn>
                        <a:cxn ang="0">
                          <a:pos x="T8" y="T9"/>
                        </a:cxn>
                      </a:cxnLst>
                      <a:rect l="0" t="0" r="r" b="b"/>
                      <a:pathLst>
                        <a:path w="493" h="2033">
                          <a:moveTo>
                            <a:pt x="493" y="0"/>
                          </a:moveTo>
                          <a:lnTo>
                            <a:pt x="0" y="410"/>
                          </a:lnTo>
                          <a:lnTo>
                            <a:pt x="0" y="2033"/>
                          </a:lnTo>
                          <a:lnTo>
                            <a:pt x="493" y="2033"/>
                          </a:lnTo>
                          <a:lnTo>
                            <a:pt x="493"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37" name="Group 636"/>
                    <p:cNvGrpSpPr/>
                    <p:nvPr/>
                  </p:nvGrpSpPr>
                  <p:grpSpPr>
                    <a:xfrm>
                      <a:off x="1639409" y="4791070"/>
                      <a:ext cx="544126" cy="1550849"/>
                      <a:chOff x="7719801" y="4791070"/>
                      <a:chExt cx="544126" cy="1550849"/>
                    </a:xfrm>
                    <a:solidFill>
                      <a:schemeClr val="accent3">
                        <a:lumMod val="75000"/>
                      </a:schemeClr>
                    </a:solidFill>
                  </p:grpSpPr>
                  <p:sp>
                    <p:nvSpPr>
                      <p:cNvPr id="638" name="Rectangle 86"/>
                      <p:cNvSpPr>
                        <a:spLocks noChangeArrowheads="1"/>
                      </p:cNvSpPr>
                      <p:nvPr/>
                    </p:nvSpPr>
                    <p:spPr bwMode="auto">
                      <a:xfrm flipH="1">
                        <a:off x="8187429" y="4791070"/>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39" name="Rectangle 87"/>
                      <p:cNvSpPr>
                        <a:spLocks noChangeArrowheads="1"/>
                      </p:cNvSpPr>
                      <p:nvPr/>
                    </p:nvSpPr>
                    <p:spPr bwMode="auto">
                      <a:xfrm flipH="1">
                        <a:off x="8071454" y="4791070"/>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0" name="Rectangle 88"/>
                      <p:cNvSpPr>
                        <a:spLocks noChangeArrowheads="1"/>
                      </p:cNvSpPr>
                      <p:nvPr/>
                    </p:nvSpPr>
                    <p:spPr bwMode="auto">
                      <a:xfrm flipH="1">
                        <a:off x="7953012" y="4791070"/>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1" name="Rectangle 89"/>
                      <p:cNvSpPr>
                        <a:spLocks noChangeArrowheads="1"/>
                      </p:cNvSpPr>
                      <p:nvPr/>
                    </p:nvSpPr>
                    <p:spPr bwMode="auto">
                      <a:xfrm flipH="1">
                        <a:off x="7838272" y="4791070"/>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2" name="Rectangle 90"/>
                      <p:cNvSpPr>
                        <a:spLocks noChangeArrowheads="1"/>
                      </p:cNvSpPr>
                      <p:nvPr/>
                    </p:nvSpPr>
                    <p:spPr bwMode="auto">
                      <a:xfrm flipH="1">
                        <a:off x="7719830" y="4791070"/>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3" name="Rectangle 91"/>
                      <p:cNvSpPr>
                        <a:spLocks noChangeArrowheads="1"/>
                      </p:cNvSpPr>
                      <p:nvPr/>
                    </p:nvSpPr>
                    <p:spPr bwMode="auto">
                      <a:xfrm flipH="1">
                        <a:off x="8187429" y="5019317"/>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4" name="Rectangle 92"/>
                      <p:cNvSpPr>
                        <a:spLocks noChangeArrowheads="1"/>
                      </p:cNvSpPr>
                      <p:nvPr/>
                    </p:nvSpPr>
                    <p:spPr bwMode="auto">
                      <a:xfrm flipH="1">
                        <a:off x="8071454" y="5019317"/>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5" name="Rectangle 93"/>
                      <p:cNvSpPr>
                        <a:spLocks noChangeArrowheads="1"/>
                      </p:cNvSpPr>
                      <p:nvPr/>
                    </p:nvSpPr>
                    <p:spPr bwMode="auto">
                      <a:xfrm flipH="1">
                        <a:off x="7953012" y="5019317"/>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6" name="Rectangle 94"/>
                      <p:cNvSpPr>
                        <a:spLocks noChangeArrowheads="1"/>
                      </p:cNvSpPr>
                      <p:nvPr/>
                    </p:nvSpPr>
                    <p:spPr bwMode="auto">
                      <a:xfrm flipH="1">
                        <a:off x="7838272" y="5019317"/>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7" name="Rectangle 95"/>
                      <p:cNvSpPr>
                        <a:spLocks noChangeArrowheads="1"/>
                      </p:cNvSpPr>
                      <p:nvPr/>
                    </p:nvSpPr>
                    <p:spPr bwMode="auto">
                      <a:xfrm flipH="1">
                        <a:off x="7719830" y="5019317"/>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8" name="Rectangle 96"/>
                      <p:cNvSpPr>
                        <a:spLocks noChangeArrowheads="1"/>
                      </p:cNvSpPr>
                      <p:nvPr/>
                    </p:nvSpPr>
                    <p:spPr bwMode="auto">
                      <a:xfrm flipH="1">
                        <a:off x="8187429" y="5247564"/>
                        <a:ext cx="76494"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49" name="Rectangle 97"/>
                      <p:cNvSpPr>
                        <a:spLocks noChangeArrowheads="1"/>
                      </p:cNvSpPr>
                      <p:nvPr/>
                    </p:nvSpPr>
                    <p:spPr bwMode="auto">
                      <a:xfrm flipH="1">
                        <a:off x="8071454" y="5247564"/>
                        <a:ext cx="74026"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0" name="Rectangle 98"/>
                      <p:cNvSpPr>
                        <a:spLocks noChangeArrowheads="1"/>
                      </p:cNvSpPr>
                      <p:nvPr/>
                    </p:nvSpPr>
                    <p:spPr bwMode="auto">
                      <a:xfrm flipH="1">
                        <a:off x="7953012" y="5247564"/>
                        <a:ext cx="77728"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1" name="Rectangle 99"/>
                      <p:cNvSpPr>
                        <a:spLocks noChangeArrowheads="1"/>
                      </p:cNvSpPr>
                      <p:nvPr/>
                    </p:nvSpPr>
                    <p:spPr bwMode="auto">
                      <a:xfrm flipH="1">
                        <a:off x="7838272" y="5247564"/>
                        <a:ext cx="74026"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2" name="Rectangle 100"/>
                      <p:cNvSpPr>
                        <a:spLocks noChangeArrowheads="1"/>
                      </p:cNvSpPr>
                      <p:nvPr/>
                    </p:nvSpPr>
                    <p:spPr bwMode="auto">
                      <a:xfrm flipH="1">
                        <a:off x="7719830" y="5247563"/>
                        <a:ext cx="76494"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3" name="Rectangle 101"/>
                      <p:cNvSpPr>
                        <a:spLocks noChangeArrowheads="1"/>
                      </p:cNvSpPr>
                      <p:nvPr/>
                    </p:nvSpPr>
                    <p:spPr bwMode="auto">
                      <a:xfrm flipH="1">
                        <a:off x="8187429" y="5478278"/>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4" name="Rectangle 102"/>
                      <p:cNvSpPr>
                        <a:spLocks noChangeArrowheads="1"/>
                      </p:cNvSpPr>
                      <p:nvPr/>
                    </p:nvSpPr>
                    <p:spPr bwMode="auto">
                      <a:xfrm flipH="1">
                        <a:off x="8071454" y="5478278"/>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5" name="Rectangle 103"/>
                      <p:cNvSpPr>
                        <a:spLocks noChangeArrowheads="1"/>
                      </p:cNvSpPr>
                      <p:nvPr/>
                    </p:nvSpPr>
                    <p:spPr bwMode="auto">
                      <a:xfrm flipH="1">
                        <a:off x="7953012" y="5478278"/>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6" name="Rectangle 104"/>
                      <p:cNvSpPr>
                        <a:spLocks noChangeArrowheads="1"/>
                      </p:cNvSpPr>
                      <p:nvPr/>
                    </p:nvSpPr>
                    <p:spPr bwMode="auto">
                      <a:xfrm flipH="1">
                        <a:off x="7838272" y="5478278"/>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7" name="Rectangle 105"/>
                      <p:cNvSpPr>
                        <a:spLocks noChangeArrowheads="1"/>
                      </p:cNvSpPr>
                      <p:nvPr/>
                    </p:nvSpPr>
                    <p:spPr bwMode="auto">
                      <a:xfrm flipH="1">
                        <a:off x="7719830" y="5478278"/>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8" name="Rectangle 106"/>
                      <p:cNvSpPr>
                        <a:spLocks noChangeArrowheads="1"/>
                      </p:cNvSpPr>
                      <p:nvPr/>
                    </p:nvSpPr>
                    <p:spPr bwMode="auto">
                      <a:xfrm flipH="1">
                        <a:off x="8187429" y="5706526"/>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59" name="Rectangle 107"/>
                      <p:cNvSpPr>
                        <a:spLocks noChangeArrowheads="1"/>
                      </p:cNvSpPr>
                      <p:nvPr/>
                    </p:nvSpPr>
                    <p:spPr bwMode="auto">
                      <a:xfrm flipH="1">
                        <a:off x="8071454" y="5706526"/>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0" name="Rectangle 108"/>
                      <p:cNvSpPr>
                        <a:spLocks noChangeArrowheads="1"/>
                      </p:cNvSpPr>
                      <p:nvPr/>
                    </p:nvSpPr>
                    <p:spPr bwMode="auto">
                      <a:xfrm flipH="1">
                        <a:off x="7953012" y="5706526"/>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1" name="Rectangle 109"/>
                      <p:cNvSpPr>
                        <a:spLocks noChangeArrowheads="1"/>
                      </p:cNvSpPr>
                      <p:nvPr/>
                    </p:nvSpPr>
                    <p:spPr bwMode="auto">
                      <a:xfrm flipH="1">
                        <a:off x="7838272" y="5706524"/>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2" name="Rectangle 110"/>
                      <p:cNvSpPr>
                        <a:spLocks noChangeArrowheads="1"/>
                      </p:cNvSpPr>
                      <p:nvPr/>
                    </p:nvSpPr>
                    <p:spPr bwMode="auto">
                      <a:xfrm flipH="1">
                        <a:off x="7719830" y="5706526"/>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3" name="Rectangle 111"/>
                      <p:cNvSpPr>
                        <a:spLocks noChangeArrowheads="1"/>
                      </p:cNvSpPr>
                      <p:nvPr/>
                    </p:nvSpPr>
                    <p:spPr bwMode="auto">
                      <a:xfrm flipH="1">
                        <a:off x="8187429" y="5934772"/>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4" name="Rectangle 112"/>
                      <p:cNvSpPr>
                        <a:spLocks noChangeArrowheads="1"/>
                      </p:cNvSpPr>
                      <p:nvPr/>
                    </p:nvSpPr>
                    <p:spPr bwMode="auto">
                      <a:xfrm flipH="1">
                        <a:off x="8071454" y="5934772"/>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5" name="Rectangle 113"/>
                      <p:cNvSpPr>
                        <a:spLocks noChangeArrowheads="1"/>
                      </p:cNvSpPr>
                      <p:nvPr/>
                    </p:nvSpPr>
                    <p:spPr bwMode="auto">
                      <a:xfrm flipH="1">
                        <a:off x="7953012" y="5934769"/>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6" name="Rectangle 114"/>
                      <p:cNvSpPr>
                        <a:spLocks noChangeArrowheads="1"/>
                      </p:cNvSpPr>
                      <p:nvPr/>
                    </p:nvSpPr>
                    <p:spPr bwMode="auto">
                      <a:xfrm flipH="1">
                        <a:off x="7838272" y="5934772"/>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7" name="Rectangle 115"/>
                      <p:cNvSpPr>
                        <a:spLocks noChangeArrowheads="1"/>
                      </p:cNvSpPr>
                      <p:nvPr/>
                    </p:nvSpPr>
                    <p:spPr bwMode="auto">
                      <a:xfrm flipH="1">
                        <a:off x="7719830" y="5934773"/>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8" name="Rectangle 116"/>
                      <p:cNvSpPr>
                        <a:spLocks noChangeArrowheads="1"/>
                      </p:cNvSpPr>
                      <p:nvPr/>
                    </p:nvSpPr>
                    <p:spPr bwMode="auto">
                      <a:xfrm flipH="1">
                        <a:off x="8187433" y="6163020"/>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69" name="Rectangle 117"/>
                      <p:cNvSpPr>
                        <a:spLocks noChangeArrowheads="1"/>
                      </p:cNvSpPr>
                      <p:nvPr/>
                    </p:nvSpPr>
                    <p:spPr bwMode="auto">
                      <a:xfrm flipH="1">
                        <a:off x="8071456" y="6163020"/>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70" name="Rectangle 118"/>
                      <p:cNvSpPr>
                        <a:spLocks noChangeArrowheads="1"/>
                      </p:cNvSpPr>
                      <p:nvPr/>
                    </p:nvSpPr>
                    <p:spPr bwMode="auto">
                      <a:xfrm flipH="1">
                        <a:off x="7953018" y="6163015"/>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71" name="Rectangle 119"/>
                      <p:cNvSpPr>
                        <a:spLocks noChangeArrowheads="1"/>
                      </p:cNvSpPr>
                      <p:nvPr/>
                    </p:nvSpPr>
                    <p:spPr bwMode="auto">
                      <a:xfrm flipH="1">
                        <a:off x="7838282" y="6163018"/>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72" name="Rectangle 120"/>
                      <p:cNvSpPr>
                        <a:spLocks noChangeArrowheads="1"/>
                      </p:cNvSpPr>
                      <p:nvPr/>
                    </p:nvSpPr>
                    <p:spPr bwMode="auto">
                      <a:xfrm flipH="1">
                        <a:off x="7719801" y="6163022"/>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516" name="Group 515"/>
                  <p:cNvGrpSpPr/>
                  <p:nvPr/>
                </p:nvGrpSpPr>
                <p:grpSpPr>
                  <a:xfrm>
                    <a:off x="1015503" y="4349750"/>
                    <a:ext cx="609481" cy="2508250"/>
                    <a:chOff x="1015503" y="4131049"/>
                    <a:chExt cx="609481" cy="2508250"/>
                  </a:xfrm>
                </p:grpSpPr>
                <p:sp>
                  <p:nvSpPr>
                    <p:cNvPr id="622" name="Freeform 69"/>
                    <p:cNvSpPr>
                      <a:spLocks/>
                    </p:cNvSpPr>
                    <p:nvPr/>
                  </p:nvSpPr>
                  <p:spPr bwMode="auto">
                    <a:xfrm flipH="1">
                      <a:off x="1015503" y="4131049"/>
                      <a:ext cx="609481" cy="2508250"/>
                    </a:xfrm>
                    <a:custGeom>
                      <a:avLst/>
                      <a:gdLst>
                        <a:gd name="T0" fmla="*/ 494 w 494"/>
                        <a:gd name="T1" fmla="*/ 0 h 2033"/>
                        <a:gd name="T2" fmla="*/ 0 w 494"/>
                        <a:gd name="T3" fmla="*/ 410 h 2033"/>
                        <a:gd name="T4" fmla="*/ 0 w 494"/>
                        <a:gd name="T5" fmla="*/ 2033 h 2033"/>
                        <a:gd name="T6" fmla="*/ 494 w 494"/>
                        <a:gd name="T7" fmla="*/ 2033 h 2033"/>
                        <a:gd name="T8" fmla="*/ 494 w 494"/>
                        <a:gd name="T9" fmla="*/ 0 h 2033"/>
                      </a:gdLst>
                      <a:ahLst/>
                      <a:cxnLst>
                        <a:cxn ang="0">
                          <a:pos x="T0" y="T1"/>
                        </a:cxn>
                        <a:cxn ang="0">
                          <a:pos x="T2" y="T3"/>
                        </a:cxn>
                        <a:cxn ang="0">
                          <a:pos x="T4" y="T5"/>
                        </a:cxn>
                        <a:cxn ang="0">
                          <a:pos x="T6" y="T7"/>
                        </a:cxn>
                        <a:cxn ang="0">
                          <a:pos x="T8" y="T9"/>
                        </a:cxn>
                      </a:cxnLst>
                      <a:rect l="0" t="0" r="r" b="b"/>
                      <a:pathLst>
                        <a:path w="494" h="2033">
                          <a:moveTo>
                            <a:pt x="494" y="0"/>
                          </a:moveTo>
                          <a:lnTo>
                            <a:pt x="0" y="410"/>
                          </a:lnTo>
                          <a:lnTo>
                            <a:pt x="0" y="2033"/>
                          </a:lnTo>
                          <a:lnTo>
                            <a:pt x="494" y="2033"/>
                          </a:lnTo>
                          <a:lnTo>
                            <a:pt x="4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23" name="Group 622"/>
                    <p:cNvGrpSpPr/>
                    <p:nvPr/>
                  </p:nvGrpSpPr>
                  <p:grpSpPr>
                    <a:xfrm flipH="1">
                      <a:off x="1083360" y="4735595"/>
                      <a:ext cx="473767" cy="1585392"/>
                      <a:chOff x="8551863" y="1063625"/>
                      <a:chExt cx="609600" cy="2039938"/>
                    </a:xfrm>
                    <a:solidFill>
                      <a:schemeClr val="accent2">
                        <a:lumMod val="75000"/>
                      </a:schemeClr>
                    </a:solidFill>
                  </p:grpSpPr>
                  <p:sp>
                    <p:nvSpPr>
                      <p:cNvPr id="624" name="Oval 70"/>
                      <p:cNvSpPr>
                        <a:spLocks noChangeArrowheads="1"/>
                      </p:cNvSpPr>
                      <p:nvPr/>
                    </p:nvSpPr>
                    <p:spPr bwMode="auto">
                      <a:xfrm>
                        <a:off x="8551863" y="1063625"/>
                        <a:ext cx="255588" cy="252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5" name="Oval 71"/>
                      <p:cNvSpPr>
                        <a:spLocks noChangeArrowheads="1"/>
                      </p:cNvSpPr>
                      <p:nvPr/>
                    </p:nvSpPr>
                    <p:spPr bwMode="auto">
                      <a:xfrm>
                        <a:off x="8905875" y="1063625"/>
                        <a:ext cx="255588" cy="252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6" name="Oval 72"/>
                      <p:cNvSpPr>
                        <a:spLocks noChangeArrowheads="1"/>
                      </p:cNvSpPr>
                      <p:nvPr/>
                    </p:nvSpPr>
                    <p:spPr bwMode="auto">
                      <a:xfrm>
                        <a:off x="8551863" y="1417638"/>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7" name="Oval 73"/>
                      <p:cNvSpPr>
                        <a:spLocks noChangeArrowheads="1"/>
                      </p:cNvSpPr>
                      <p:nvPr/>
                    </p:nvSpPr>
                    <p:spPr bwMode="auto">
                      <a:xfrm>
                        <a:off x="8905875" y="1417638"/>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8" name="Oval 74"/>
                      <p:cNvSpPr>
                        <a:spLocks noChangeArrowheads="1"/>
                      </p:cNvSpPr>
                      <p:nvPr/>
                    </p:nvSpPr>
                    <p:spPr bwMode="auto">
                      <a:xfrm>
                        <a:off x="8551863" y="1774825"/>
                        <a:ext cx="255588" cy="257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9" name="Oval 75"/>
                      <p:cNvSpPr>
                        <a:spLocks noChangeArrowheads="1"/>
                      </p:cNvSpPr>
                      <p:nvPr/>
                    </p:nvSpPr>
                    <p:spPr bwMode="auto">
                      <a:xfrm>
                        <a:off x="8905875" y="1774825"/>
                        <a:ext cx="255588" cy="257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0" name="Oval 76"/>
                      <p:cNvSpPr>
                        <a:spLocks noChangeArrowheads="1"/>
                      </p:cNvSpPr>
                      <p:nvPr/>
                    </p:nvSpPr>
                    <p:spPr bwMode="auto">
                      <a:xfrm>
                        <a:off x="8551863" y="2133600"/>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1" name="Oval 77"/>
                      <p:cNvSpPr>
                        <a:spLocks noChangeArrowheads="1"/>
                      </p:cNvSpPr>
                      <p:nvPr/>
                    </p:nvSpPr>
                    <p:spPr bwMode="auto">
                      <a:xfrm>
                        <a:off x="8905875" y="2133600"/>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2" name="Oval 78"/>
                      <p:cNvSpPr>
                        <a:spLocks noChangeArrowheads="1"/>
                      </p:cNvSpPr>
                      <p:nvPr/>
                    </p:nvSpPr>
                    <p:spPr bwMode="auto">
                      <a:xfrm>
                        <a:off x="8551863" y="2490788"/>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3" name="Oval 79"/>
                      <p:cNvSpPr>
                        <a:spLocks noChangeArrowheads="1"/>
                      </p:cNvSpPr>
                      <p:nvPr/>
                    </p:nvSpPr>
                    <p:spPr bwMode="auto">
                      <a:xfrm>
                        <a:off x="8905875" y="2490788"/>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4" name="Oval 80"/>
                      <p:cNvSpPr>
                        <a:spLocks noChangeArrowheads="1"/>
                      </p:cNvSpPr>
                      <p:nvPr/>
                    </p:nvSpPr>
                    <p:spPr bwMode="auto">
                      <a:xfrm>
                        <a:off x="8551863" y="2847975"/>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5" name="Oval 81"/>
                      <p:cNvSpPr>
                        <a:spLocks noChangeArrowheads="1"/>
                      </p:cNvSpPr>
                      <p:nvPr/>
                    </p:nvSpPr>
                    <p:spPr bwMode="auto">
                      <a:xfrm>
                        <a:off x="8905875" y="2847975"/>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17" name="Group 516"/>
                  <p:cNvGrpSpPr/>
                  <p:nvPr/>
                </p:nvGrpSpPr>
                <p:grpSpPr>
                  <a:xfrm>
                    <a:off x="2223266" y="4350943"/>
                    <a:ext cx="609481" cy="2508250"/>
                    <a:chOff x="2223266" y="4177693"/>
                    <a:chExt cx="609481" cy="2508250"/>
                  </a:xfrm>
                </p:grpSpPr>
                <p:sp>
                  <p:nvSpPr>
                    <p:cNvPr id="608" name="Freeform 69"/>
                    <p:cNvSpPr>
                      <a:spLocks/>
                    </p:cNvSpPr>
                    <p:nvPr/>
                  </p:nvSpPr>
                  <p:spPr bwMode="auto">
                    <a:xfrm flipH="1">
                      <a:off x="2223266" y="4177693"/>
                      <a:ext cx="609481" cy="2508250"/>
                    </a:xfrm>
                    <a:custGeom>
                      <a:avLst/>
                      <a:gdLst>
                        <a:gd name="T0" fmla="*/ 494 w 494"/>
                        <a:gd name="T1" fmla="*/ 0 h 2033"/>
                        <a:gd name="T2" fmla="*/ 0 w 494"/>
                        <a:gd name="T3" fmla="*/ 410 h 2033"/>
                        <a:gd name="T4" fmla="*/ 0 w 494"/>
                        <a:gd name="T5" fmla="*/ 2033 h 2033"/>
                        <a:gd name="T6" fmla="*/ 494 w 494"/>
                        <a:gd name="T7" fmla="*/ 2033 h 2033"/>
                        <a:gd name="T8" fmla="*/ 494 w 494"/>
                        <a:gd name="T9" fmla="*/ 0 h 2033"/>
                      </a:gdLst>
                      <a:ahLst/>
                      <a:cxnLst>
                        <a:cxn ang="0">
                          <a:pos x="T0" y="T1"/>
                        </a:cxn>
                        <a:cxn ang="0">
                          <a:pos x="T2" y="T3"/>
                        </a:cxn>
                        <a:cxn ang="0">
                          <a:pos x="T4" y="T5"/>
                        </a:cxn>
                        <a:cxn ang="0">
                          <a:pos x="T6" y="T7"/>
                        </a:cxn>
                        <a:cxn ang="0">
                          <a:pos x="T8" y="T9"/>
                        </a:cxn>
                      </a:cxnLst>
                      <a:rect l="0" t="0" r="r" b="b"/>
                      <a:pathLst>
                        <a:path w="494" h="2033">
                          <a:moveTo>
                            <a:pt x="494" y="0"/>
                          </a:moveTo>
                          <a:lnTo>
                            <a:pt x="0" y="410"/>
                          </a:lnTo>
                          <a:lnTo>
                            <a:pt x="0" y="2033"/>
                          </a:lnTo>
                          <a:lnTo>
                            <a:pt x="494" y="2033"/>
                          </a:lnTo>
                          <a:lnTo>
                            <a:pt x="49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09" name="Group 608"/>
                    <p:cNvGrpSpPr/>
                    <p:nvPr/>
                  </p:nvGrpSpPr>
                  <p:grpSpPr>
                    <a:xfrm flipH="1">
                      <a:off x="2291127" y="4782240"/>
                      <a:ext cx="473767" cy="1585392"/>
                      <a:chOff x="8551863" y="1063625"/>
                      <a:chExt cx="609600" cy="2039938"/>
                    </a:xfrm>
                    <a:solidFill>
                      <a:schemeClr val="accent4">
                        <a:lumMod val="75000"/>
                      </a:schemeClr>
                    </a:solidFill>
                  </p:grpSpPr>
                  <p:sp>
                    <p:nvSpPr>
                      <p:cNvPr id="610" name="Oval 70"/>
                      <p:cNvSpPr>
                        <a:spLocks noChangeArrowheads="1"/>
                      </p:cNvSpPr>
                      <p:nvPr/>
                    </p:nvSpPr>
                    <p:spPr bwMode="auto">
                      <a:xfrm>
                        <a:off x="8551863" y="1063625"/>
                        <a:ext cx="255588" cy="252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1" name="Oval 71"/>
                      <p:cNvSpPr>
                        <a:spLocks noChangeArrowheads="1"/>
                      </p:cNvSpPr>
                      <p:nvPr/>
                    </p:nvSpPr>
                    <p:spPr bwMode="auto">
                      <a:xfrm>
                        <a:off x="8905875" y="1063625"/>
                        <a:ext cx="255588" cy="252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2" name="Oval 72"/>
                      <p:cNvSpPr>
                        <a:spLocks noChangeArrowheads="1"/>
                      </p:cNvSpPr>
                      <p:nvPr/>
                    </p:nvSpPr>
                    <p:spPr bwMode="auto">
                      <a:xfrm>
                        <a:off x="8551863" y="1417638"/>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3" name="Oval 73"/>
                      <p:cNvSpPr>
                        <a:spLocks noChangeArrowheads="1"/>
                      </p:cNvSpPr>
                      <p:nvPr/>
                    </p:nvSpPr>
                    <p:spPr bwMode="auto">
                      <a:xfrm>
                        <a:off x="8905875" y="1417638"/>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4" name="Oval 74"/>
                      <p:cNvSpPr>
                        <a:spLocks noChangeArrowheads="1"/>
                      </p:cNvSpPr>
                      <p:nvPr/>
                    </p:nvSpPr>
                    <p:spPr bwMode="auto">
                      <a:xfrm>
                        <a:off x="8551863" y="1774825"/>
                        <a:ext cx="255588" cy="257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5" name="Oval 75"/>
                      <p:cNvSpPr>
                        <a:spLocks noChangeArrowheads="1"/>
                      </p:cNvSpPr>
                      <p:nvPr/>
                    </p:nvSpPr>
                    <p:spPr bwMode="auto">
                      <a:xfrm>
                        <a:off x="8905875" y="1774825"/>
                        <a:ext cx="255588" cy="257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6" name="Oval 76"/>
                      <p:cNvSpPr>
                        <a:spLocks noChangeArrowheads="1"/>
                      </p:cNvSpPr>
                      <p:nvPr/>
                    </p:nvSpPr>
                    <p:spPr bwMode="auto">
                      <a:xfrm>
                        <a:off x="8551863" y="2133600"/>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7" name="Oval 77"/>
                      <p:cNvSpPr>
                        <a:spLocks noChangeArrowheads="1"/>
                      </p:cNvSpPr>
                      <p:nvPr/>
                    </p:nvSpPr>
                    <p:spPr bwMode="auto">
                      <a:xfrm>
                        <a:off x="8905875" y="2133600"/>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8" name="Oval 78"/>
                      <p:cNvSpPr>
                        <a:spLocks noChangeArrowheads="1"/>
                      </p:cNvSpPr>
                      <p:nvPr/>
                    </p:nvSpPr>
                    <p:spPr bwMode="auto">
                      <a:xfrm>
                        <a:off x="8551863" y="2490788"/>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9" name="Oval 79"/>
                      <p:cNvSpPr>
                        <a:spLocks noChangeArrowheads="1"/>
                      </p:cNvSpPr>
                      <p:nvPr/>
                    </p:nvSpPr>
                    <p:spPr bwMode="auto">
                      <a:xfrm>
                        <a:off x="8905875" y="2490788"/>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0" name="Oval 80"/>
                      <p:cNvSpPr>
                        <a:spLocks noChangeArrowheads="1"/>
                      </p:cNvSpPr>
                      <p:nvPr/>
                    </p:nvSpPr>
                    <p:spPr bwMode="auto">
                      <a:xfrm>
                        <a:off x="8551863" y="2847975"/>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1" name="Oval 81"/>
                      <p:cNvSpPr>
                        <a:spLocks noChangeArrowheads="1"/>
                      </p:cNvSpPr>
                      <p:nvPr/>
                    </p:nvSpPr>
                    <p:spPr bwMode="auto">
                      <a:xfrm>
                        <a:off x="8905875" y="2847975"/>
                        <a:ext cx="255588"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18" name="Group 517"/>
                  <p:cNvGrpSpPr/>
                  <p:nvPr/>
                </p:nvGrpSpPr>
                <p:grpSpPr>
                  <a:xfrm>
                    <a:off x="2840402" y="3639306"/>
                    <a:ext cx="1150937" cy="3214688"/>
                    <a:chOff x="2840402" y="3475681"/>
                    <a:chExt cx="1150937" cy="3214688"/>
                  </a:xfrm>
                </p:grpSpPr>
                <p:sp>
                  <p:nvSpPr>
                    <p:cNvPr id="590" name="Freeform 49"/>
                    <p:cNvSpPr>
                      <a:spLocks/>
                    </p:cNvSpPr>
                    <p:nvPr/>
                  </p:nvSpPr>
                  <p:spPr bwMode="auto">
                    <a:xfrm flipH="1">
                      <a:off x="2840402" y="3475681"/>
                      <a:ext cx="1150937" cy="3214688"/>
                    </a:xfrm>
                    <a:custGeom>
                      <a:avLst/>
                      <a:gdLst>
                        <a:gd name="T0" fmla="*/ 642 w 725"/>
                        <a:gd name="T1" fmla="*/ 313 h 2427"/>
                        <a:gd name="T2" fmla="*/ 642 w 725"/>
                        <a:gd name="T3" fmla="*/ 154 h 2427"/>
                        <a:gd name="T4" fmla="*/ 575 w 725"/>
                        <a:gd name="T5" fmla="*/ 154 h 2427"/>
                        <a:gd name="T6" fmla="*/ 575 w 725"/>
                        <a:gd name="T7" fmla="*/ 0 h 2427"/>
                        <a:gd name="T8" fmla="*/ 134 w 725"/>
                        <a:gd name="T9" fmla="*/ 0 h 2427"/>
                        <a:gd name="T10" fmla="*/ 134 w 725"/>
                        <a:gd name="T11" fmla="*/ 154 h 2427"/>
                        <a:gd name="T12" fmla="*/ 67 w 725"/>
                        <a:gd name="T13" fmla="*/ 154 h 2427"/>
                        <a:gd name="T14" fmla="*/ 67 w 725"/>
                        <a:gd name="T15" fmla="*/ 313 h 2427"/>
                        <a:gd name="T16" fmla="*/ 0 w 725"/>
                        <a:gd name="T17" fmla="*/ 313 h 2427"/>
                        <a:gd name="T18" fmla="*/ 0 w 725"/>
                        <a:gd name="T19" fmla="*/ 2427 h 2427"/>
                        <a:gd name="T20" fmla="*/ 725 w 725"/>
                        <a:gd name="T21" fmla="*/ 2427 h 2427"/>
                        <a:gd name="T22" fmla="*/ 725 w 725"/>
                        <a:gd name="T23" fmla="*/ 313 h 2427"/>
                        <a:gd name="T24" fmla="*/ 642 w 725"/>
                        <a:gd name="T25" fmla="*/ 313 h 2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5" h="2427">
                          <a:moveTo>
                            <a:pt x="642" y="313"/>
                          </a:moveTo>
                          <a:lnTo>
                            <a:pt x="642" y="154"/>
                          </a:lnTo>
                          <a:lnTo>
                            <a:pt x="575" y="154"/>
                          </a:lnTo>
                          <a:lnTo>
                            <a:pt x="575" y="0"/>
                          </a:lnTo>
                          <a:lnTo>
                            <a:pt x="134" y="0"/>
                          </a:lnTo>
                          <a:lnTo>
                            <a:pt x="134" y="154"/>
                          </a:lnTo>
                          <a:lnTo>
                            <a:pt x="67" y="154"/>
                          </a:lnTo>
                          <a:lnTo>
                            <a:pt x="67" y="313"/>
                          </a:lnTo>
                          <a:lnTo>
                            <a:pt x="0" y="313"/>
                          </a:lnTo>
                          <a:lnTo>
                            <a:pt x="0" y="2427"/>
                          </a:lnTo>
                          <a:lnTo>
                            <a:pt x="725" y="2427"/>
                          </a:lnTo>
                          <a:lnTo>
                            <a:pt x="725" y="313"/>
                          </a:lnTo>
                          <a:lnTo>
                            <a:pt x="642" y="31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91" name="Group 590"/>
                    <p:cNvGrpSpPr/>
                    <p:nvPr/>
                  </p:nvGrpSpPr>
                  <p:grpSpPr>
                    <a:xfrm flipH="1">
                      <a:off x="3024552" y="4047887"/>
                      <a:ext cx="808037" cy="1327202"/>
                      <a:chOff x="9301163" y="1425575"/>
                      <a:chExt cx="808037" cy="1590676"/>
                    </a:xfrm>
                    <a:solidFill>
                      <a:schemeClr val="accent5">
                        <a:lumMod val="75000"/>
                      </a:schemeClr>
                    </a:solidFill>
                  </p:grpSpPr>
                  <p:sp>
                    <p:nvSpPr>
                      <p:cNvPr id="592" name="Rectangle 50"/>
                      <p:cNvSpPr>
                        <a:spLocks noChangeArrowheads="1"/>
                      </p:cNvSpPr>
                      <p:nvPr/>
                    </p:nvSpPr>
                    <p:spPr bwMode="auto">
                      <a:xfrm>
                        <a:off x="9301163" y="1425575"/>
                        <a:ext cx="141287" cy="311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3" name="Rectangle 51"/>
                      <p:cNvSpPr>
                        <a:spLocks noChangeArrowheads="1"/>
                      </p:cNvSpPr>
                      <p:nvPr/>
                    </p:nvSpPr>
                    <p:spPr bwMode="auto">
                      <a:xfrm>
                        <a:off x="9521825" y="1425575"/>
                        <a:ext cx="142875" cy="311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4" name="Rectangle 52"/>
                      <p:cNvSpPr>
                        <a:spLocks noChangeArrowheads="1"/>
                      </p:cNvSpPr>
                      <p:nvPr/>
                    </p:nvSpPr>
                    <p:spPr bwMode="auto">
                      <a:xfrm>
                        <a:off x="9744075" y="1425575"/>
                        <a:ext cx="144462" cy="311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5" name="Rectangle 53"/>
                      <p:cNvSpPr>
                        <a:spLocks noChangeArrowheads="1"/>
                      </p:cNvSpPr>
                      <p:nvPr/>
                    </p:nvSpPr>
                    <p:spPr bwMode="auto">
                      <a:xfrm>
                        <a:off x="9967913" y="1425575"/>
                        <a:ext cx="141287" cy="311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6" name="Rectangle 54"/>
                      <p:cNvSpPr>
                        <a:spLocks noChangeArrowheads="1"/>
                      </p:cNvSpPr>
                      <p:nvPr/>
                    </p:nvSpPr>
                    <p:spPr bwMode="auto">
                      <a:xfrm>
                        <a:off x="9301163" y="1849438"/>
                        <a:ext cx="141287"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7" name="Rectangle 55"/>
                      <p:cNvSpPr>
                        <a:spLocks noChangeArrowheads="1"/>
                      </p:cNvSpPr>
                      <p:nvPr/>
                    </p:nvSpPr>
                    <p:spPr bwMode="auto">
                      <a:xfrm>
                        <a:off x="9521825" y="1849438"/>
                        <a:ext cx="142875"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8" name="Rectangle 56"/>
                      <p:cNvSpPr>
                        <a:spLocks noChangeArrowheads="1"/>
                      </p:cNvSpPr>
                      <p:nvPr/>
                    </p:nvSpPr>
                    <p:spPr bwMode="auto">
                      <a:xfrm>
                        <a:off x="9744075" y="1849438"/>
                        <a:ext cx="144462"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9" name="Rectangle 57"/>
                      <p:cNvSpPr>
                        <a:spLocks noChangeArrowheads="1"/>
                      </p:cNvSpPr>
                      <p:nvPr/>
                    </p:nvSpPr>
                    <p:spPr bwMode="auto">
                      <a:xfrm>
                        <a:off x="9967913" y="1849438"/>
                        <a:ext cx="141287"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0" name="Rectangle 58"/>
                      <p:cNvSpPr>
                        <a:spLocks noChangeArrowheads="1"/>
                      </p:cNvSpPr>
                      <p:nvPr/>
                    </p:nvSpPr>
                    <p:spPr bwMode="auto">
                      <a:xfrm>
                        <a:off x="9301163" y="2274888"/>
                        <a:ext cx="141287"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1" name="Rectangle 59"/>
                      <p:cNvSpPr>
                        <a:spLocks noChangeArrowheads="1"/>
                      </p:cNvSpPr>
                      <p:nvPr/>
                    </p:nvSpPr>
                    <p:spPr bwMode="auto">
                      <a:xfrm>
                        <a:off x="9521825" y="2274888"/>
                        <a:ext cx="142875"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2" name="Rectangle 60"/>
                      <p:cNvSpPr>
                        <a:spLocks noChangeArrowheads="1"/>
                      </p:cNvSpPr>
                      <p:nvPr/>
                    </p:nvSpPr>
                    <p:spPr bwMode="auto">
                      <a:xfrm>
                        <a:off x="9744075" y="2274888"/>
                        <a:ext cx="144462"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3" name="Rectangle 61"/>
                      <p:cNvSpPr>
                        <a:spLocks noChangeArrowheads="1"/>
                      </p:cNvSpPr>
                      <p:nvPr/>
                    </p:nvSpPr>
                    <p:spPr bwMode="auto">
                      <a:xfrm>
                        <a:off x="9967913" y="2274888"/>
                        <a:ext cx="141287"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4" name="Rectangle 62"/>
                      <p:cNvSpPr>
                        <a:spLocks noChangeArrowheads="1"/>
                      </p:cNvSpPr>
                      <p:nvPr/>
                    </p:nvSpPr>
                    <p:spPr bwMode="auto">
                      <a:xfrm>
                        <a:off x="9301163" y="2703513"/>
                        <a:ext cx="141287"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5" name="Rectangle 63"/>
                      <p:cNvSpPr>
                        <a:spLocks noChangeArrowheads="1"/>
                      </p:cNvSpPr>
                      <p:nvPr/>
                    </p:nvSpPr>
                    <p:spPr bwMode="auto">
                      <a:xfrm>
                        <a:off x="9521825" y="2703513"/>
                        <a:ext cx="142875"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6" name="Rectangle 64"/>
                      <p:cNvSpPr>
                        <a:spLocks noChangeArrowheads="1"/>
                      </p:cNvSpPr>
                      <p:nvPr/>
                    </p:nvSpPr>
                    <p:spPr bwMode="auto">
                      <a:xfrm>
                        <a:off x="9744075" y="2703513"/>
                        <a:ext cx="144462"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7" name="Rectangle 65"/>
                      <p:cNvSpPr>
                        <a:spLocks noChangeArrowheads="1"/>
                      </p:cNvSpPr>
                      <p:nvPr/>
                    </p:nvSpPr>
                    <p:spPr bwMode="auto">
                      <a:xfrm>
                        <a:off x="9967913" y="2703513"/>
                        <a:ext cx="141287" cy="312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19" name="Group 518"/>
                  <p:cNvGrpSpPr/>
                  <p:nvPr/>
                </p:nvGrpSpPr>
                <p:grpSpPr>
                  <a:xfrm>
                    <a:off x="3968204" y="4365493"/>
                    <a:ext cx="1065212" cy="2498725"/>
                    <a:chOff x="3968204" y="4134493"/>
                    <a:chExt cx="1065212" cy="2498725"/>
                  </a:xfrm>
                </p:grpSpPr>
                <p:sp>
                  <p:nvSpPr>
                    <p:cNvPr id="579" name="Freeform 26"/>
                    <p:cNvSpPr>
                      <a:spLocks/>
                    </p:cNvSpPr>
                    <p:nvPr/>
                  </p:nvSpPr>
                  <p:spPr bwMode="auto">
                    <a:xfrm flipH="1">
                      <a:off x="3968204" y="4134493"/>
                      <a:ext cx="1065212" cy="2498725"/>
                    </a:xfrm>
                    <a:custGeom>
                      <a:avLst/>
                      <a:gdLst>
                        <a:gd name="T0" fmla="*/ 671 w 671"/>
                        <a:gd name="T1" fmla="*/ 1574 h 1574"/>
                        <a:gd name="T2" fmla="*/ 0 w 671"/>
                        <a:gd name="T3" fmla="*/ 1574 h 1574"/>
                        <a:gd name="T4" fmla="*/ 0 w 671"/>
                        <a:gd name="T5" fmla="*/ 247 h 1574"/>
                        <a:gd name="T6" fmla="*/ 138 w 671"/>
                        <a:gd name="T7" fmla="*/ 0 h 1574"/>
                        <a:gd name="T8" fmla="*/ 530 w 671"/>
                        <a:gd name="T9" fmla="*/ 0 h 1574"/>
                        <a:gd name="T10" fmla="*/ 671 w 671"/>
                        <a:gd name="T11" fmla="*/ 247 h 1574"/>
                        <a:gd name="T12" fmla="*/ 671 w 671"/>
                        <a:gd name="T13" fmla="*/ 1574 h 1574"/>
                      </a:gdLst>
                      <a:ahLst/>
                      <a:cxnLst>
                        <a:cxn ang="0">
                          <a:pos x="T0" y="T1"/>
                        </a:cxn>
                        <a:cxn ang="0">
                          <a:pos x="T2" y="T3"/>
                        </a:cxn>
                        <a:cxn ang="0">
                          <a:pos x="T4" y="T5"/>
                        </a:cxn>
                        <a:cxn ang="0">
                          <a:pos x="T6" y="T7"/>
                        </a:cxn>
                        <a:cxn ang="0">
                          <a:pos x="T8" y="T9"/>
                        </a:cxn>
                        <a:cxn ang="0">
                          <a:pos x="T10" y="T11"/>
                        </a:cxn>
                        <a:cxn ang="0">
                          <a:pos x="T12" y="T13"/>
                        </a:cxn>
                      </a:cxnLst>
                      <a:rect l="0" t="0" r="r" b="b"/>
                      <a:pathLst>
                        <a:path w="671" h="1574">
                          <a:moveTo>
                            <a:pt x="671" y="1574"/>
                          </a:moveTo>
                          <a:lnTo>
                            <a:pt x="0" y="1574"/>
                          </a:lnTo>
                          <a:lnTo>
                            <a:pt x="0" y="247"/>
                          </a:lnTo>
                          <a:lnTo>
                            <a:pt x="138" y="0"/>
                          </a:lnTo>
                          <a:lnTo>
                            <a:pt x="530" y="0"/>
                          </a:lnTo>
                          <a:lnTo>
                            <a:pt x="671" y="247"/>
                          </a:lnTo>
                          <a:lnTo>
                            <a:pt x="671"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80" name="Group 579"/>
                    <p:cNvGrpSpPr/>
                    <p:nvPr/>
                  </p:nvGrpSpPr>
                  <p:grpSpPr>
                    <a:xfrm>
                      <a:off x="4207916" y="4534543"/>
                      <a:ext cx="587375" cy="1096963"/>
                      <a:chOff x="10288308" y="4534543"/>
                      <a:chExt cx="587375" cy="1096963"/>
                    </a:xfrm>
                    <a:solidFill>
                      <a:schemeClr val="accent1">
                        <a:lumMod val="75000"/>
                      </a:schemeClr>
                    </a:solidFill>
                  </p:grpSpPr>
                  <p:sp>
                    <p:nvSpPr>
                      <p:cNvPr id="581" name="Rectangle 27"/>
                      <p:cNvSpPr>
                        <a:spLocks noChangeArrowheads="1"/>
                      </p:cNvSpPr>
                      <p:nvPr/>
                    </p:nvSpPr>
                    <p:spPr bwMode="auto">
                      <a:xfrm flipH="1">
                        <a:off x="10731221" y="4534543"/>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82" name="Rectangle 28"/>
                      <p:cNvSpPr>
                        <a:spLocks noChangeArrowheads="1"/>
                      </p:cNvSpPr>
                      <p:nvPr/>
                    </p:nvSpPr>
                    <p:spPr bwMode="auto">
                      <a:xfrm flipH="1">
                        <a:off x="10507384" y="4534543"/>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83" name="Rectangle 29"/>
                      <p:cNvSpPr>
                        <a:spLocks noChangeArrowheads="1"/>
                      </p:cNvSpPr>
                      <p:nvPr/>
                    </p:nvSpPr>
                    <p:spPr bwMode="auto">
                      <a:xfrm flipH="1">
                        <a:off x="10288308" y="4534543"/>
                        <a:ext cx="139700"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84" name="Rectangle 30"/>
                      <p:cNvSpPr>
                        <a:spLocks noChangeArrowheads="1"/>
                      </p:cNvSpPr>
                      <p:nvPr/>
                    </p:nvSpPr>
                    <p:spPr bwMode="auto">
                      <a:xfrm flipH="1">
                        <a:off x="10731221" y="4926656"/>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85" name="Rectangle 31"/>
                      <p:cNvSpPr>
                        <a:spLocks noChangeArrowheads="1"/>
                      </p:cNvSpPr>
                      <p:nvPr/>
                    </p:nvSpPr>
                    <p:spPr bwMode="auto">
                      <a:xfrm flipH="1">
                        <a:off x="10507384" y="4926656"/>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86" name="Rectangle 32"/>
                      <p:cNvSpPr>
                        <a:spLocks noChangeArrowheads="1"/>
                      </p:cNvSpPr>
                      <p:nvPr/>
                    </p:nvSpPr>
                    <p:spPr bwMode="auto">
                      <a:xfrm flipH="1">
                        <a:off x="10288308" y="4926656"/>
                        <a:ext cx="139700"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87" name="Rectangle 33"/>
                      <p:cNvSpPr>
                        <a:spLocks noChangeArrowheads="1"/>
                      </p:cNvSpPr>
                      <p:nvPr/>
                    </p:nvSpPr>
                    <p:spPr bwMode="auto">
                      <a:xfrm flipH="1">
                        <a:off x="10731221" y="5318768"/>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88" name="Rectangle 34"/>
                      <p:cNvSpPr>
                        <a:spLocks noChangeArrowheads="1"/>
                      </p:cNvSpPr>
                      <p:nvPr/>
                    </p:nvSpPr>
                    <p:spPr bwMode="auto">
                      <a:xfrm flipH="1">
                        <a:off x="10507384" y="5318768"/>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89" name="Rectangle 35"/>
                      <p:cNvSpPr>
                        <a:spLocks noChangeArrowheads="1"/>
                      </p:cNvSpPr>
                      <p:nvPr/>
                    </p:nvSpPr>
                    <p:spPr bwMode="auto">
                      <a:xfrm flipH="1">
                        <a:off x="10288308" y="5318768"/>
                        <a:ext cx="139700"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520" name="Group 519"/>
                  <p:cNvGrpSpPr/>
                  <p:nvPr/>
                </p:nvGrpSpPr>
                <p:grpSpPr>
                  <a:xfrm flipH="1">
                    <a:off x="3716324" y="5293415"/>
                    <a:ext cx="745412" cy="1567024"/>
                    <a:chOff x="2125101" y="4129094"/>
                    <a:chExt cx="1071564" cy="2252664"/>
                  </a:xfrm>
                </p:grpSpPr>
                <p:sp>
                  <p:nvSpPr>
                    <p:cNvPr id="571" name="AutoShape 37"/>
                    <p:cNvSpPr>
                      <a:spLocks noChangeAspect="1" noChangeArrowheads="1" noTextEdit="1"/>
                    </p:cNvSpPr>
                    <p:nvPr/>
                  </p:nvSpPr>
                  <p:spPr bwMode="auto">
                    <a:xfrm>
                      <a:off x="2128275" y="4129094"/>
                      <a:ext cx="106839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2" name="Freeform 39"/>
                    <p:cNvSpPr>
                      <a:spLocks/>
                    </p:cNvSpPr>
                    <p:nvPr/>
                  </p:nvSpPr>
                  <p:spPr bwMode="auto">
                    <a:xfrm>
                      <a:off x="2125101" y="4129094"/>
                      <a:ext cx="1068390" cy="2252664"/>
                    </a:xfrm>
                    <a:custGeom>
                      <a:avLst/>
                      <a:gdLst>
                        <a:gd name="T0" fmla="*/ 673 w 673"/>
                        <a:gd name="T1" fmla="*/ 1419 h 1419"/>
                        <a:gd name="T2" fmla="*/ 0 w 673"/>
                        <a:gd name="T3" fmla="*/ 1419 h 1419"/>
                        <a:gd name="T4" fmla="*/ 0 w 673"/>
                        <a:gd name="T5" fmla="*/ 451 h 1419"/>
                        <a:gd name="T6" fmla="*/ 336 w 673"/>
                        <a:gd name="T7" fmla="*/ 0 h 1419"/>
                        <a:gd name="T8" fmla="*/ 673 w 673"/>
                        <a:gd name="T9" fmla="*/ 451 h 1419"/>
                        <a:gd name="T10" fmla="*/ 673 w 673"/>
                        <a:gd name="T11" fmla="*/ 1419 h 1419"/>
                      </a:gdLst>
                      <a:ahLst/>
                      <a:cxnLst>
                        <a:cxn ang="0">
                          <a:pos x="T0" y="T1"/>
                        </a:cxn>
                        <a:cxn ang="0">
                          <a:pos x="T2" y="T3"/>
                        </a:cxn>
                        <a:cxn ang="0">
                          <a:pos x="T4" y="T5"/>
                        </a:cxn>
                        <a:cxn ang="0">
                          <a:pos x="T6" y="T7"/>
                        </a:cxn>
                        <a:cxn ang="0">
                          <a:pos x="T8" y="T9"/>
                        </a:cxn>
                        <a:cxn ang="0">
                          <a:pos x="T10" y="T11"/>
                        </a:cxn>
                      </a:cxnLst>
                      <a:rect l="0" t="0" r="r" b="b"/>
                      <a:pathLst>
                        <a:path w="673" h="1419">
                          <a:moveTo>
                            <a:pt x="673" y="1419"/>
                          </a:moveTo>
                          <a:lnTo>
                            <a:pt x="0" y="1419"/>
                          </a:lnTo>
                          <a:lnTo>
                            <a:pt x="0" y="451"/>
                          </a:lnTo>
                          <a:lnTo>
                            <a:pt x="336" y="0"/>
                          </a:lnTo>
                          <a:lnTo>
                            <a:pt x="673" y="451"/>
                          </a:lnTo>
                          <a:lnTo>
                            <a:pt x="673" y="141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573" name="Rectangle 40"/>
                    <p:cNvSpPr>
                      <a:spLocks noChangeArrowheads="1"/>
                    </p:cNvSpPr>
                    <p:nvPr/>
                  </p:nvSpPr>
                  <p:spPr bwMode="auto">
                    <a:xfrm>
                      <a:off x="2272739" y="5557848"/>
                      <a:ext cx="776289" cy="403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4" name="Freeform 41"/>
                    <p:cNvSpPr>
                      <a:spLocks/>
                    </p:cNvSpPr>
                    <p:nvPr/>
                  </p:nvSpPr>
                  <p:spPr bwMode="auto">
                    <a:xfrm>
                      <a:off x="2180666" y="5349889"/>
                      <a:ext cx="958852" cy="279401"/>
                    </a:xfrm>
                    <a:custGeom>
                      <a:avLst/>
                      <a:gdLst>
                        <a:gd name="T0" fmla="*/ 252 w 253"/>
                        <a:gd name="T1" fmla="*/ 61 h 74"/>
                        <a:gd name="T2" fmla="*/ 238 w 253"/>
                        <a:gd name="T3" fmla="*/ 0 h 74"/>
                        <a:gd name="T4" fmla="*/ 154 w 253"/>
                        <a:gd name="T5" fmla="*/ 0 h 74"/>
                        <a:gd name="T6" fmla="*/ 102 w 253"/>
                        <a:gd name="T7" fmla="*/ 0 h 74"/>
                        <a:gd name="T8" fmla="*/ 15 w 253"/>
                        <a:gd name="T9" fmla="*/ 0 h 74"/>
                        <a:gd name="T10" fmla="*/ 0 w 253"/>
                        <a:gd name="T11" fmla="*/ 61 h 74"/>
                        <a:gd name="T12" fmla="*/ 0 w 253"/>
                        <a:gd name="T13" fmla="*/ 64 h 74"/>
                        <a:gd name="T14" fmla="*/ 9 w 253"/>
                        <a:gd name="T15" fmla="*/ 74 h 74"/>
                        <a:gd name="T16" fmla="*/ 19 w 253"/>
                        <a:gd name="T17" fmla="*/ 64 h 74"/>
                        <a:gd name="T18" fmla="*/ 29 w 253"/>
                        <a:gd name="T19" fmla="*/ 74 h 74"/>
                        <a:gd name="T20" fmla="*/ 39 w 253"/>
                        <a:gd name="T21" fmla="*/ 64 h 74"/>
                        <a:gd name="T22" fmla="*/ 48 w 253"/>
                        <a:gd name="T23" fmla="*/ 74 h 74"/>
                        <a:gd name="T24" fmla="*/ 58 w 253"/>
                        <a:gd name="T25" fmla="*/ 64 h 74"/>
                        <a:gd name="T26" fmla="*/ 68 w 253"/>
                        <a:gd name="T27" fmla="*/ 74 h 74"/>
                        <a:gd name="T28" fmla="*/ 78 w 253"/>
                        <a:gd name="T29" fmla="*/ 64 h 74"/>
                        <a:gd name="T30" fmla="*/ 87 w 253"/>
                        <a:gd name="T31" fmla="*/ 74 h 74"/>
                        <a:gd name="T32" fmla="*/ 97 w 253"/>
                        <a:gd name="T33" fmla="*/ 64 h 74"/>
                        <a:gd name="T34" fmla="*/ 107 w 253"/>
                        <a:gd name="T35" fmla="*/ 74 h 74"/>
                        <a:gd name="T36" fmla="*/ 116 w 253"/>
                        <a:gd name="T37" fmla="*/ 64 h 74"/>
                        <a:gd name="T38" fmla="*/ 126 w 253"/>
                        <a:gd name="T39" fmla="*/ 74 h 74"/>
                        <a:gd name="T40" fmla="*/ 136 w 253"/>
                        <a:gd name="T41" fmla="*/ 64 h 74"/>
                        <a:gd name="T42" fmla="*/ 146 w 253"/>
                        <a:gd name="T43" fmla="*/ 74 h 74"/>
                        <a:gd name="T44" fmla="*/ 155 w 253"/>
                        <a:gd name="T45" fmla="*/ 64 h 74"/>
                        <a:gd name="T46" fmla="*/ 165 w 253"/>
                        <a:gd name="T47" fmla="*/ 74 h 74"/>
                        <a:gd name="T48" fmla="*/ 175 w 253"/>
                        <a:gd name="T49" fmla="*/ 64 h 74"/>
                        <a:gd name="T50" fmla="*/ 185 w 253"/>
                        <a:gd name="T51" fmla="*/ 74 h 74"/>
                        <a:gd name="T52" fmla="*/ 194 w 253"/>
                        <a:gd name="T53" fmla="*/ 64 h 74"/>
                        <a:gd name="T54" fmla="*/ 204 w 253"/>
                        <a:gd name="T55" fmla="*/ 74 h 74"/>
                        <a:gd name="T56" fmla="*/ 214 w 253"/>
                        <a:gd name="T57" fmla="*/ 64 h 74"/>
                        <a:gd name="T58" fmla="*/ 224 w 253"/>
                        <a:gd name="T59" fmla="*/ 74 h 74"/>
                        <a:gd name="T60" fmla="*/ 233 w 253"/>
                        <a:gd name="T61" fmla="*/ 64 h 74"/>
                        <a:gd name="T62" fmla="*/ 243 w 253"/>
                        <a:gd name="T63" fmla="*/ 74 h 74"/>
                        <a:gd name="T64" fmla="*/ 253 w 253"/>
                        <a:gd name="T65" fmla="*/ 64 h 74"/>
                        <a:gd name="T66" fmla="*/ 252 w 253"/>
                        <a:gd name="T6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74">
                          <a:moveTo>
                            <a:pt x="252" y="61"/>
                          </a:moveTo>
                          <a:cubicBezTo>
                            <a:pt x="238" y="0"/>
                            <a:pt x="238" y="0"/>
                            <a:pt x="238" y="0"/>
                          </a:cubicBezTo>
                          <a:cubicBezTo>
                            <a:pt x="154" y="0"/>
                            <a:pt x="154" y="0"/>
                            <a:pt x="154" y="0"/>
                          </a:cubicBezTo>
                          <a:cubicBezTo>
                            <a:pt x="102" y="0"/>
                            <a:pt x="102" y="0"/>
                            <a:pt x="102" y="0"/>
                          </a:cubicBezTo>
                          <a:cubicBezTo>
                            <a:pt x="15" y="0"/>
                            <a:pt x="15" y="0"/>
                            <a:pt x="15" y="0"/>
                          </a:cubicBezTo>
                          <a:cubicBezTo>
                            <a:pt x="0" y="61"/>
                            <a:pt x="0" y="61"/>
                            <a:pt x="0" y="61"/>
                          </a:cubicBezTo>
                          <a:cubicBezTo>
                            <a:pt x="0" y="62"/>
                            <a:pt x="0" y="63"/>
                            <a:pt x="0" y="64"/>
                          </a:cubicBezTo>
                          <a:cubicBezTo>
                            <a:pt x="0" y="69"/>
                            <a:pt x="4" y="74"/>
                            <a:pt x="9" y="74"/>
                          </a:cubicBezTo>
                          <a:cubicBezTo>
                            <a:pt x="15" y="74"/>
                            <a:pt x="19" y="69"/>
                            <a:pt x="19" y="64"/>
                          </a:cubicBezTo>
                          <a:cubicBezTo>
                            <a:pt x="19" y="69"/>
                            <a:pt x="23" y="74"/>
                            <a:pt x="29" y="74"/>
                          </a:cubicBezTo>
                          <a:cubicBezTo>
                            <a:pt x="34" y="74"/>
                            <a:pt x="39" y="69"/>
                            <a:pt x="39" y="64"/>
                          </a:cubicBezTo>
                          <a:cubicBezTo>
                            <a:pt x="39" y="69"/>
                            <a:pt x="43" y="74"/>
                            <a:pt x="48" y="74"/>
                          </a:cubicBezTo>
                          <a:cubicBezTo>
                            <a:pt x="54" y="74"/>
                            <a:pt x="58" y="69"/>
                            <a:pt x="58" y="64"/>
                          </a:cubicBezTo>
                          <a:cubicBezTo>
                            <a:pt x="58" y="69"/>
                            <a:pt x="62" y="74"/>
                            <a:pt x="68" y="74"/>
                          </a:cubicBezTo>
                          <a:cubicBezTo>
                            <a:pt x="73" y="74"/>
                            <a:pt x="78" y="69"/>
                            <a:pt x="78" y="64"/>
                          </a:cubicBezTo>
                          <a:cubicBezTo>
                            <a:pt x="78" y="69"/>
                            <a:pt x="82" y="74"/>
                            <a:pt x="87" y="74"/>
                          </a:cubicBezTo>
                          <a:cubicBezTo>
                            <a:pt x="93" y="74"/>
                            <a:pt x="97" y="69"/>
                            <a:pt x="97" y="64"/>
                          </a:cubicBezTo>
                          <a:cubicBezTo>
                            <a:pt x="97" y="69"/>
                            <a:pt x="101" y="74"/>
                            <a:pt x="107" y="74"/>
                          </a:cubicBezTo>
                          <a:cubicBezTo>
                            <a:pt x="112" y="74"/>
                            <a:pt x="116" y="69"/>
                            <a:pt x="116" y="64"/>
                          </a:cubicBezTo>
                          <a:cubicBezTo>
                            <a:pt x="116" y="69"/>
                            <a:pt x="121" y="74"/>
                            <a:pt x="126" y="74"/>
                          </a:cubicBezTo>
                          <a:cubicBezTo>
                            <a:pt x="132" y="74"/>
                            <a:pt x="136" y="69"/>
                            <a:pt x="136" y="64"/>
                          </a:cubicBezTo>
                          <a:cubicBezTo>
                            <a:pt x="136" y="69"/>
                            <a:pt x="140" y="74"/>
                            <a:pt x="146" y="74"/>
                          </a:cubicBezTo>
                          <a:cubicBezTo>
                            <a:pt x="151" y="74"/>
                            <a:pt x="155" y="69"/>
                            <a:pt x="155" y="64"/>
                          </a:cubicBezTo>
                          <a:cubicBezTo>
                            <a:pt x="155" y="69"/>
                            <a:pt x="160" y="74"/>
                            <a:pt x="165" y="74"/>
                          </a:cubicBezTo>
                          <a:cubicBezTo>
                            <a:pt x="171" y="74"/>
                            <a:pt x="175" y="69"/>
                            <a:pt x="175" y="64"/>
                          </a:cubicBezTo>
                          <a:cubicBezTo>
                            <a:pt x="175" y="69"/>
                            <a:pt x="179" y="74"/>
                            <a:pt x="185" y="74"/>
                          </a:cubicBezTo>
                          <a:cubicBezTo>
                            <a:pt x="190" y="74"/>
                            <a:pt x="194" y="69"/>
                            <a:pt x="194" y="64"/>
                          </a:cubicBezTo>
                          <a:cubicBezTo>
                            <a:pt x="194" y="69"/>
                            <a:pt x="199" y="74"/>
                            <a:pt x="204" y="74"/>
                          </a:cubicBezTo>
                          <a:cubicBezTo>
                            <a:pt x="209" y="74"/>
                            <a:pt x="214" y="69"/>
                            <a:pt x="214" y="64"/>
                          </a:cubicBezTo>
                          <a:cubicBezTo>
                            <a:pt x="214" y="69"/>
                            <a:pt x="218" y="74"/>
                            <a:pt x="224" y="74"/>
                          </a:cubicBezTo>
                          <a:cubicBezTo>
                            <a:pt x="229" y="74"/>
                            <a:pt x="233" y="69"/>
                            <a:pt x="233" y="64"/>
                          </a:cubicBezTo>
                          <a:cubicBezTo>
                            <a:pt x="233" y="69"/>
                            <a:pt x="238" y="74"/>
                            <a:pt x="243" y="74"/>
                          </a:cubicBezTo>
                          <a:cubicBezTo>
                            <a:pt x="248" y="74"/>
                            <a:pt x="253" y="69"/>
                            <a:pt x="253" y="64"/>
                          </a:cubicBezTo>
                          <a:cubicBezTo>
                            <a:pt x="253" y="63"/>
                            <a:pt x="253" y="62"/>
                            <a:pt x="252" y="61"/>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5" name="Rectangle 42"/>
                    <p:cNvSpPr>
                      <a:spLocks noChangeArrowheads="1"/>
                    </p:cNvSpPr>
                    <p:nvPr/>
                  </p:nvSpPr>
                  <p:spPr bwMode="auto">
                    <a:xfrm>
                      <a:off x="2275916" y="4908563"/>
                      <a:ext cx="125413"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6" name="Rectangle 43"/>
                    <p:cNvSpPr>
                      <a:spLocks noChangeArrowheads="1"/>
                    </p:cNvSpPr>
                    <p:nvPr/>
                  </p:nvSpPr>
                  <p:spPr bwMode="auto">
                    <a:xfrm>
                      <a:off x="2477529" y="4908566"/>
                      <a:ext cx="120650"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7" name="Rectangle 44"/>
                    <p:cNvSpPr>
                      <a:spLocks noChangeArrowheads="1"/>
                    </p:cNvSpPr>
                    <p:nvPr/>
                  </p:nvSpPr>
                  <p:spPr bwMode="auto">
                    <a:xfrm>
                      <a:off x="2674378" y="4908559"/>
                      <a:ext cx="120650"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8" name="Rectangle 45"/>
                    <p:cNvSpPr>
                      <a:spLocks noChangeArrowheads="1"/>
                    </p:cNvSpPr>
                    <p:nvPr/>
                  </p:nvSpPr>
                  <p:spPr bwMode="auto">
                    <a:xfrm>
                      <a:off x="2871220" y="4908550"/>
                      <a:ext cx="123826"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21" name="Group 520"/>
                  <p:cNvGrpSpPr/>
                  <p:nvPr/>
                </p:nvGrpSpPr>
                <p:grpSpPr>
                  <a:xfrm flipH="1">
                    <a:off x="2990757" y="5284920"/>
                    <a:ext cx="745416" cy="1567024"/>
                    <a:chOff x="2125083" y="4129113"/>
                    <a:chExt cx="1071561" cy="2252675"/>
                  </a:xfrm>
                </p:grpSpPr>
                <p:sp>
                  <p:nvSpPr>
                    <p:cNvPr id="563" name="AutoShape 37"/>
                    <p:cNvSpPr>
                      <a:spLocks noChangeAspect="1" noChangeArrowheads="1" noTextEdit="1"/>
                    </p:cNvSpPr>
                    <p:nvPr/>
                  </p:nvSpPr>
                  <p:spPr bwMode="auto">
                    <a:xfrm>
                      <a:off x="2128260" y="4129113"/>
                      <a:ext cx="1068384" cy="224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4" name="Freeform 39"/>
                    <p:cNvSpPr>
                      <a:spLocks/>
                    </p:cNvSpPr>
                    <p:nvPr/>
                  </p:nvSpPr>
                  <p:spPr bwMode="auto">
                    <a:xfrm>
                      <a:off x="2125083" y="4129113"/>
                      <a:ext cx="1068384" cy="2252675"/>
                    </a:xfrm>
                    <a:custGeom>
                      <a:avLst/>
                      <a:gdLst>
                        <a:gd name="T0" fmla="*/ 673 w 673"/>
                        <a:gd name="T1" fmla="*/ 1419 h 1419"/>
                        <a:gd name="T2" fmla="*/ 0 w 673"/>
                        <a:gd name="T3" fmla="*/ 1419 h 1419"/>
                        <a:gd name="T4" fmla="*/ 0 w 673"/>
                        <a:gd name="T5" fmla="*/ 451 h 1419"/>
                        <a:gd name="T6" fmla="*/ 336 w 673"/>
                        <a:gd name="T7" fmla="*/ 0 h 1419"/>
                        <a:gd name="T8" fmla="*/ 673 w 673"/>
                        <a:gd name="T9" fmla="*/ 451 h 1419"/>
                        <a:gd name="T10" fmla="*/ 673 w 673"/>
                        <a:gd name="T11" fmla="*/ 1419 h 1419"/>
                      </a:gdLst>
                      <a:ahLst/>
                      <a:cxnLst>
                        <a:cxn ang="0">
                          <a:pos x="T0" y="T1"/>
                        </a:cxn>
                        <a:cxn ang="0">
                          <a:pos x="T2" y="T3"/>
                        </a:cxn>
                        <a:cxn ang="0">
                          <a:pos x="T4" y="T5"/>
                        </a:cxn>
                        <a:cxn ang="0">
                          <a:pos x="T6" y="T7"/>
                        </a:cxn>
                        <a:cxn ang="0">
                          <a:pos x="T8" y="T9"/>
                        </a:cxn>
                        <a:cxn ang="0">
                          <a:pos x="T10" y="T11"/>
                        </a:cxn>
                      </a:cxnLst>
                      <a:rect l="0" t="0" r="r" b="b"/>
                      <a:pathLst>
                        <a:path w="673" h="1419">
                          <a:moveTo>
                            <a:pt x="673" y="1419"/>
                          </a:moveTo>
                          <a:lnTo>
                            <a:pt x="0" y="1419"/>
                          </a:lnTo>
                          <a:lnTo>
                            <a:pt x="0" y="451"/>
                          </a:lnTo>
                          <a:lnTo>
                            <a:pt x="336" y="0"/>
                          </a:lnTo>
                          <a:lnTo>
                            <a:pt x="673" y="451"/>
                          </a:lnTo>
                          <a:lnTo>
                            <a:pt x="673" y="14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565" name="Rectangle 40"/>
                    <p:cNvSpPr>
                      <a:spLocks noChangeArrowheads="1"/>
                    </p:cNvSpPr>
                    <p:nvPr/>
                  </p:nvSpPr>
                  <p:spPr bwMode="auto">
                    <a:xfrm>
                      <a:off x="2272719" y="5557871"/>
                      <a:ext cx="776284" cy="40322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6" name="Freeform 41"/>
                    <p:cNvSpPr>
                      <a:spLocks/>
                    </p:cNvSpPr>
                    <p:nvPr/>
                  </p:nvSpPr>
                  <p:spPr bwMode="auto">
                    <a:xfrm>
                      <a:off x="2180644" y="5349912"/>
                      <a:ext cx="958845" cy="279402"/>
                    </a:xfrm>
                    <a:custGeom>
                      <a:avLst/>
                      <a:gdLst>
                        <a:gd name="T0" fmla="*/ 252 w 253"/>
                        <a:gd name="T1" fmla="*/ 61 h 74"/>
                        <a:gd name="T2" fmla="*/ 238 w 253"/>
                        <a:gd name="T3" fmla="*/ 0 h 74"/>
                        <a:gd name="T4" fmla="*/ 154 w 253"/>
                        <a:gd name="T5" fmla="*/ 0 h 74"/>
                        <a:gd name="T6" fmla="*/ 102 w 253"/>
                        <a:gd name="T7" fmla="*/ 0 h 74"/>
                        <a:gd name="T8" fmla="*/ 15 w 253"/>
                        <a:gd name="T9" fmla="*/ 0 h 74"/>
                        <a:gd name="T10" fmla="*/ 0 w 253"/>
                        <a:gd name="T11" fmla="*/ 61 h 74"/>
                        <a:gd name="T12" fmla="*/ 0 w 253"/>
                        <a:gd name="T13" fmla="*/ 64 h 74"/>
                        <a:gd name="T14" fmla="*/ 9 w 253"/>
                        <a:gd name="T15" fmla="*/ 74 h 74"/>
                        <a:gd name="T16" fmla="*/ 19 w 253"/>
                        <a:gd name="T17" fmla="*/ 64 h 74"/>
                        <a:gd name="T18" fmla="*/ 29 w 253"/>
                        <a:gd name="T19" fmla="*/ 74 h 74"/>
                        <a:gd name="T20" fmla="*/ 39 w 253"/>
                        <a:gd name="T21" fmla="*/ 64 h 74"/>
                        <a:gd name="T22" fmla="*/ 48 w 253"/>
                        <a:gd name="T23" fmla="*/ 74 h 74"/>
                        <a:gd name="T24" fmla="*/ 58 w 253"/>
                        <a:gd name="T25" fmla="*/ 64 h 74"/>
                        <a:gd name="T26" fmla="*/ 68 w 253"/>
                        <a:gd name="T27" fmla="*/ 74 h 74"/>
                        <a:gd name="T28" fmla="*/ 78 w 253"/>
                        <a:gd name="T29" fmla="*/ 64 h 74"/>
                        <a:gd name="T30" fmla="*/ 87 w 253"/>
                        <a:gd name="T31" fmla="*/ 74 h 74"/>
                        <a:gd name="T32" fmla="*/ 97 w 253"/>
                        <a:gd name="T33" fmla="*/ 64 h 74"/>
                        <a:gd name="T34" fmla="*/ 107 w 253"/>
                        <a:gd name="T35" fmla="*/ 74 h 74"/>
                        <a:gd name="T36" fmla="*/ 116 w 253"/>
                        <a:gd name="T37" fmla="*/ 64 h 74"/>
                        <a:gd name="T38" fmla="*/ 126 w 253"/>
                        <a:gd name="T39" fmla="*/ 74 h 74"/>
                        <a:gd name="T40" fmla="*/ 136 w 253"/>
                        <a:gd name="T41" fmla="*/ 64 h 74"/>
                        <a:gd name="T42" fmla="*/ 146 w 253"/>
                        <a:gd name="T43" fmla="*/ 74 h 74"/>
                        <a:gd name="T44" fmla="*/ 155 w 253"/>
                        <a:gd name="T45" fmla="*/ 64 h 74"/>
                        <a:gd name="T46" fmla="*/ 165 w 253"/>
                        <a:gd name="T47" fmla="*/ 74 h 74"/>
                        <a:gd name="T48" fmla="*/ 175 w 253"/>
                        <a:gd name="T49" fmla="*/ 64 h 74"/>
                        <a:gd name="T50" fmla="*/ 185 w 253"/>
                        <a:gd name="T51" fmla="*/ 74 h 74"/>
                        <a:gd name="T52" fmla="*/ 194 w 253"/>
                        <a:gd name="T53" fmla="*/ 64 h 74"/>
                        <a:gd name="T54" fmla="*/ 204 w 253"/>
                        <a:gd name="T55" fmla="*/ 74 h 74"/>
                        <a:gd name="T56" fmla="*/ 214 w 253"/>
                        <a:gd name="T57" fmla="*/ 64 h 74"/>
                        <a:gd name="T58" fmla="*/ 224 w 253"/>
                        <a:gd name="T59" fmla="*/ 74 h 74"/>
                        <a:gd name="T60" fmla="*/ 233 w 253"/>
                        <a:gd name="T61" fmla="*/ 64 h 74"/>
                        <a:gd name="T62" fmla="*/ 243 w 253"/>
                        <a:gd name="T63" fmla="*/ 74 h 74"/>
                        <a:gd name="T64" fmla="*/ 253 w 253"/>
                        <a:gd name="T65" fmla="*/ 64 h 74"/>
                        <a:gd name="T66" fmla="*/ 252 w 253"/>
                        <a:gd name="T6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74">
                          <a:moveTo>
                            <a:pt x="252" y="61"/>
                          </a:moveTo>
                          <a:cubicBezTo>
                            <a:pt x="238" y="0"/>
                            <a:pt x="238" y="0"/>
                            <a:pt x="238" y="0"/>
                          </a:cubicBezTo>
                          <a:cubicBezTo>
                            <a:pt x="154" y="0"/>
                            <a:pt x="154" y="0"/>
                            <a:pt x="154" y="0"/>
                          </a:cubicBezTo>
                          <a:cubicBezTo>
                            <a:pt x="102" y="0"/>
                            <a:pt x="102" y="0"/>
                            <a:pt x="102" y="0"/>
                          </a:cubicBezTo>
                          <a:cubicBezTo>
                            <a:pt x="15" y="0"/>
                            <a:pt x="15" y="0"/>
                            <a:pt x="15" y="0"/>
                          </a:cubicBezTo>
                          <a:cubicBezTo>
                            <a:pt x="0" y="61"/>
                            <a:pt x="0" y="61"/>
                            <a:pt x="0" y="61"/>
                          </a:cubicBezTo>
                          <a:cubicBezTo>
                            <a:pt x="0" y="62"/>
                            <a:pt x="0" y="63"/>
                            <a:pt x="0" y="64"/>
                          </a:cubicBezTo>
                          <a:cubicBezTo>
                            <a:pt x="0" y="69"/>
                            <a:pt x="4" y="74"/>
                            <a:pt x="9" y="74"/>
                          </a:cubicBezTo>
                          <a:cubicBezTo>
                            <a:pt x="15" y="74"/>
                            <a:pt x="19" y="69"/>
                            <a:pt x="19" y="64"/>
                          </a:cubicBezTo>
                          <a:cubicBezTo>
                            <a:pt x="19" y="69"/>
                            <a:pt x="23" y="74"/>
                            <a:pt x="29" y="74"/>
                          </a:cubicBezTo>
                          <a:cubicBezTo>
                            <a:pt x="34" y="74"/>
                            <a:pt x="39" y="69"/>
                            <a:pt x="39" y="64"/>
                          </a:cubicBezTo>
                          <a:cubicBezTo>
                            <a:pt x="39" y="69"/>
                            <a:pt x="43" y="74"/>
                            <a:pt x="48" y="74"/>
                          </a:cubicBezTo>
                          <a:cubicBezTo>
                            <a:pt x="54" y="74"/>
                            <a:pt x="58" y="69"/>
                            <a:pt x="58" y="64"/>
                          </a:cubicBezTo>
                          <a:cubicBezTo>
                            <a:pt x="58" y="69"/>
                            <a:pt x="62" y="74"/>
                            <a:pt x="68" y="74"/>
                          </a:cubicBezTo>
                          <a:cubicBezTo>
                            <a:pt x="73" y="74"/>
                            <a:pt x="78" y="69"/>
                            <a:pt x="78" y="64"/>
                          </a:cubicBezTo>
                          <a:cubicBezTo>
                            <a:pt x="78" y="69"/>
                            <a:pt x="82" y="74"/>
                            <a:pt x="87" y="74"/>
                          </a:cubicBezTo>
                          <a:cubicBezTo>
                            <a:pt x="93" y="74"/>
                            <a:pt x="97" y="69"/>
                            <a:pt x="97" y="64"/>
                          </a:cubicBezTo>
                          <a:cubicBezTo>
                            <a:pt x="97" y="69"/>
                            <a:pt x="101" y="74"/>
                            <a:pt x="107" y="74"/>
                          </a:cubicBezTo>
                          <a:cubicBezTo>
                            <a:pt x="112" y="74"/>
                            <a:pt x="116" y="69"/>
                            <a:pt x="116" y="64"/>
                          </a:cubicBezTo>
                          <a:cubicBezTo>
                            <a:pt x="116" y="69"/>
                            <a:pt x="121" y="74"/>
                            <a:pt x="126" y="74"/>
                          </a:cubicBezTo>
                          <a:cubicBezTo>
                            <a:pt x="132" y="74"/>
                            <a:pt x="136" y="69"/>
                            <a:pt x="136" y="64"/>
                          </a:cubicBezTo>
                          <a:cubicBezTo>
                            <a:pt x="136" y="69"/>
                            <a:pt x="140" y="74"/>
                            <a:pt x="146" y="74"/>
                          </a:cubicBezTo>
                          <a:cubicBezTo>
                            <a:pt x="151" y="74"/>
                            <a:pt x="155" y="69"/>
                            <a:pt x="155" y="64"/>
                          </a:cubicBezTo>
                          <a:cubicBezTo>
                            <a:pt x="155" y="69"/>
                            <a:pt x="160" y="74"/>
                            <a:pt x="165" y="74"/>
                          </a:cubicBezTo>
                          <a:cubicBezTo>
                            <a:pt x="171" y="74"/>
                            <a:pt x="175" y="69"/>
                            <a:pt x="175" y="64"/>
                          </a:cubicBezTo>
                          <a:cubicBezTo>
                            <a:pt x="175" y="69"/>
                            <a:pt x="179" y="74"/>
                            <a:pt x="185" y="74"/>
                          </a:cubicBezTo>
                          <a:cubicBezTo>
                            <a:pt x="190" y="74"/>
                            <a:pt x="194" y="69"/>
                            <a:pt x="194" y="64"/>
                          </a:cubicBezTo>
                          <a:cubicBezTo>
                            <a:pt x="194" y="69"/>
                            <a:pt x="199" y="74"/>
                            <a:pt x="204" y="74"/>
                          </a:cubicBezTo>
                          <a:cubicBezTo>
                            <a:pt x="209" y="74"/>
                            <a:pt x="214" y="69"/>
                            <a:pt x="214" y="64"/>
                          </a:cubicBezTo>
                          <a:cubicBezTo>
                            <a:pt x="214" y="69"/>
                            <a:pt x="218" y="74"/>
                            <a:pt x="224" y="74"/>
                          </a:cubicBezTo>
                          <a:cubicBezTo>
                            <a:pt x="229" y="74"/>
                            <a:pt x="233" y="69"/>
                            <a:pt x="233" y="64"/>
                          </a:cubicBezTo>
                          <a:cubicBezTo>
                            <a:pt x="233" y="69"/>
                            <a:pt x="238" y="74"/>
                            <a:pt x="243" y="74"/>
                          </a:cubicBezTo>
                          <a:cubicBezTo>
                            <a:pt x="248" y="74"/>
                            <a:pt x="253" y="69"/>
                            <a:pt x="253" y="64"/>
                          </a:cubicBezTo>
                          <a:cubicBezTo>
                            <a:pt x="253" y="63"/>
                            <a:pt x="253" y="62"/>
                            <a:pt x="252" y="6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7" name="Rectangle 42"/>
                    <p:cNvSpPr>
                      <a:spLocks noChangeArrowheads="1"/>
                    </p:cNvSpPr>
                    <p:nvPr/>
                  </p:nvSpPr>
                  <p:spPr bwMode="auto">
                    <a:xfrm>
                      <a:off x="2275896" y="4908586"/>
                      <a:ext cx="125412" cy="279402"/>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8" name="Rectangle 43"/>
                    <p:cNvSpPr>
                      <a:spLocks noChangeArrowheads="1"/>
                    </p:cNvSpPr>
                    <p:nvPr/>
                  </p:nvSpPr>
                  <p:spPr bwMode="auto">
                    <a:xfrm>
                      <a:off x="2477510" y="4908577"/>
                      <a:ext cx="120649" cy="279401"/>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9" name="Rectangle 44"/>
                    <p:cNvSpPr>
                      <a:spLocks noChangeArrowheads="1"/>
                    </p:cNvSpPr>
                    <p:nvPr/>
                  </p:nvSpPr>
                  <p:spPr bwMode="auto">
                    <a:xfrm>
                      <a:off x="2674367" y="4908562"/>
                      <a:ext cx="120649" cy="279401"/>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0" name="Rectangle 45"/>
                    <p:cNvSpPr>
                      <a:spLocks noChangeArrowheads="1"/>
                    </p:cNvSpPr>
                    <p:nvPr/>
                  </p:nvSpPr>
                  <p:spPr bwMode="auto">
                    <a:xfrm>
                      <a:off x="2871220" y="4908550"/>
                      <a:ext cx="123825" cy="279401"/>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22" name="Group 521"/>
                  <p:cNvGrpSpPr/>
                  <p:nvPr/>
                </p:nvGrpSpPr>
                <p:grpSpPr>
                  <a:xfrm>
                    <a:off x="2186433" y="5318257"/>
                    <a:ext cx="807639" cy="1551675"/>
                    <a:chOff x="2186433" y="5057372"/>
                    <a:chExt cx="807639" cy="1551675"/>
                  </a:xfrm>
                </p:grpSpPr>
                <p:grpSp>
                  <p:nvGrpSpPr>
                    <p:cNvPr id="546" name="Group 545"/>
                    <p:cNvGrpSpPr/>
                    <p:nvPr/>
                  </p:nvGrpSpPr>
                  <p:grpSpPr>
                    <a:xfrm>
                      <a:off x="2186433" y="5057372"/>
                      <a:ext cx="807639" cy="1551675"/>
                      <a:chOff x="8266825" y="5057372"/>
                      <a:chExt cx="807639" cy="1551675"/>
                    </a:xfrm>
                  </p:grpSpPr>
                  <p:sp>
                    <p:nvSpPr>
                      <p:cNvPr id="560" name="Rectangle 124"/>
                      <p:cNvSpPr>
                        <a:spLocks noChangeArrowheads="1"/>
                      </p:cNvSpPr>
                      <p:nvPr/>
                    </p:nvSpPr>
                    <p:spPr bwMode="auto">
                      <a:xfrm flipH="1">
                        <a:off x="8266825" y="5359786"/>
                        <a:ext cx="807639" cy="124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561" name="Rectangle 125"/>
                      <p:cNvSpPr>
                        <a:spLocks noChangeArrowheads="1"/>
                      </p:cNvSpPr>
                      <p:nvPr/>
                    </p:nvSpPr>
                    <p:spPr bwMode="auto">
                      <a:xfrm flipH="1">
                        <a:off x="8384435" y="5197778"/>
                        <a:ext cx="615630" cy="32161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562" name="Rectangle 126"/>
                      <p:cNvSpPr>
                        <a:spLocks noChangeArrowheads="1"/>
                      </p:cNvSpPr>
                      <p:nvPr/>
                    </p:nvSpPr>
                    <p:spPr bwMode="auto">
                      <a:xfrm flipH="1">
                        <a:off x="8456439" y="5057372"/>
                        <a:ext cx="469221" cy="24601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47" name="Group 546"/>
                    <p:cNvGrpSpPr/>
                    <p:nvPr/>
                  </p:nvGrpSpPr>
                  <p:grpSpPr>
                    <a:xfrm flipH="1">
                      <a:off x="2324450" y="5450989"/>
                      <a:ext cx="530425" cy="704434"/>
                      <a:chOff x="7329488" y="3802063"/>
                      <a:chExt cx="701674" cy="931862"/>
                    </a:xfrm>
                    <a:solidFill>
                      <a:schemeClr val="accent2">
                        <a:lumMod val="75000"/>
                      </a:schemeClr>
                    </a:solidFill>
                  </p:grpSpPr>
                  <p:sp>
                    <p:nvSpPr>
                      <p:cNvPr id="548" name="Rectangle 127"/>
                      <p:cNvSpPr>
                        <a:spLocks noChangeArrowheads="1"/>
                      </p:cNvSpPr>
                      <p:nvPr/>
                    </p:nvSpPr>
                    <p:spPr bwMode="auto">
                      <a:xfrm>
                        <a:off x="7329488" y="3802063"/>
                        <a:ext cx="106362" cy="249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9" name="Rectangle 128"/>
                      <p:cNvSpPr>
                        <a:spLocks noChangeArrowheads="1"/>
                      </p:cNvSpPr>
                      <p:nvPr/>
                    </p:nvSpPr>
                    <p:spPr bwMode="auto">
                      <a:xfrm>
                        <a:off x="7527925" y="3802063"/>
                        <a:ext cx="104775" cy="249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0" name="Rectangle 129"/>
                      <p:cNvSpPr>
                        <a:spLocks noChangeArrowheads="1"/>
                      </p:cNvSpPr>
                      <p:nvPr/>
                    </p:nvSpPr>
                    <p:spPr bwMode="auto">
                      <a:xfrm>
                        <a:off x="7724775" y="3802063"/>
                        <a:ext cx="106362" cy="249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1" name="Rectangle 130"/>
                      <p:cNvSpPr>
                        <a:spLocks noChangeArrowheads="1"/>
                      </p:cNvSpPr>
                      <p:nvPr/>
                    </p:nvSpPr>
                    <p:spPr bwMode="auto">
                      <a:xfrm>
                        <a:off x="7924800" y="3802063"/>
                        <a:ext cx="106362" cy="249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2" name="Rectangle 131"/>
                      <p:cNvSpPr>
                        <a:spLocks noChangeArrowheads="1"/>
                      </p:cNvSpPr>
                      <p:nvPr/>
                    </p:nvSpPr>
                    <p:spPr bwMode="auto">
                      <a:xfrm>
                        <a:off x="7329488" y="4144963"/>
                        <a:ext cx="106362" cy="2460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3" name="Rectangle 132"/>
                      <p:cNvSpPr>
                        <a:spLocks noChangeArrowheads="1"/>
                      </p:cNvSpPr>
                      <p:nvPr/>
                    </p:nvSpPr>
                    <p:spPr bwMode="auto">
                      <a:xfrm>
                        <a:off x="7527925" y="4144963"/>
                        <a:ext cx="104775" cy="2460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4" name="Rectangle 133"/>
                      <p:cNvSpPr>
                        <a:spLocks noChangeArrowheads="1"/>
                      </p:cNvSpPr>
                      <p:nvPr/>
                    </p:nvSpPr>
                    <p:spPr bwMode="auto">
                      <a:xfrm>
                        <a:off x="7724775" y="4144963"/>
                        <a:ext cx="106362" cy="2460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5" name="Rectangle 134"/>
                      <p:cNvSpPr>
                        <a:spLocks noChangeArrowheads="1"/>
                      </p:cNvSpPr>
                      <p:nvPr/>
                    </p:nvSpPr>
                    <p:spPr bwMode="auto">
                      <a:xfrm>
                        <a:off x="7924800" y="4144963"/>
                        <a:ext cx="106362" cy="2460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6" name="Rectangle 135"/>
                      <p:cNvSpPr>
                        <a:spLocks noChangeArrowheads="1"/>
                      </p:cNvSpPr>
                      <p:nvPr/>
                    </p:nvSpPr>
                    <p:spPr bwMode="auto">
                      <a:xfrm>
                        <a:off x="7329488" y="4484688"/>
                        <a:ext cx="106362" cy="249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7" name="Rectangle 136"/>
                      <p:cNvSpPr>
                        <a:spLocks noChangeArrowheads="1"/>
                      </p:cNvSpPr>
                      <p:nvPr/>
                    </p:nvSpPr>
                    <p:spPr bwMode="auto">
                      <a:xfrm>
                        <a:off x="7527925" y="4484688"/>
                        <a:ext cx="104775" cy="249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8" name="Rectangle 137"/>
                      <p:cNvSpPr>
                        <a:spLocks noChangeArrowheads="1"/>
                      </p:cNvSpPr>
                      <p:nvPr/>
                    </p:nvSpPr>
                    <p:spPr bwMode="auto">
                      <a:xfrm>
                        <a:off x="7724775" y="4484688"/>
                        <a:ext cx="106362" cy="249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9" name="Rectangle 138"/>
                      <p:cNvSpPr>
                        <a:spLocks noChangeArrowheads="1"/>
                      </p:cNvSpPr>
                      <p:nvPr/>
                    </p:nvSpPr>
                    <p:spPr bwMode="auto">
                      <a:xfrm>
                        <a:off x="7924800" y="4484688"/>
                        <a:ext cx="106362" cy="249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23" name="Group 522"/>
                  <p:cNvGrpSpPr/>
                  <p:nvPr/>
                </p:nvGrpSpPr>
                <p:grpSpPr>
                  <a:xfrm flipH="1">
                    <a:off x="5262166" y="5226187"/>
                    <a:ext cx="725340" cy="1631813"/>
                    <a:chOff x="614297" y="5025330"/>
                    <a:chExt cx="725340" cy="1546983"/>
                  </a:xfrm>
                </p:grpSpPr>
                <p:sp>
                  <p:nvSpPr>
                    <p:cNvPr id="543" name="Rectangle 8"/>
                    <p:cNvSpPr>
                      <a:spLocks noChangeArrowheads="1"/>
                    </p:cNvSpPr>
                    <p:nvPr/>
                  </p:nvSpPr>
                  <p:spPr bwMode="auto">
                    <a:xfrm>
                      <a:off x="938036"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4" name="Freeform 9"/>
                    <p:cNvSpPr>
                      <a:spLocks/>
                    </p:cNvSpPr>
                    <p:nvPr/>
                  </p:nvSpPr>
                  <p:spPr bwMode="auto">
                    <a:xfrm>
                      <a:off x="614297"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45" name="Freeform 10"/>
                    <p:cNvSpPr>
                      <a:spLocks/>
                    </p:cNvSpPr>
                    <p:nvPr/>
                  </p:nvSpPr>
                  <p:spPr bwMode="auto">
                    <a:xfrm>
                      <a:off x="976967"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24" name="Group 523"/>
                  <p:cNvGrpSpPr/>
                  <p:nvPr/>
                </p:nvGrpSpPr>
                <p:grpSpPr>
                  <a:xfrm flipH="1">
                    <a:off x="4174613" y="5226187"/>
                    <a:ext cx="725340" cy="1631813"/>
                    <a:chOff x="1933949" y="5025330"/>
                    <a:chExt cx="725340" cy="1546983"/>
                  </a:xfrm>
                </p:grpSpPr>
                <p:sp>
                  <p:nvSpPr>
                    <p:cNvPr id="540" name="Rectangle 8"/>
                    <p:cNvSpPr>
                      <a:spLocks noChangeArrowheads="1"/>
                    </p:cNvSpPr>
                    <p:nvPr/>
                  </p:nvSpPr>
                  <p:spPr bwMode="auto">
                    <a:xfrm>
                      <a:off x="2257688"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1" name="Freeform 9"/>
                    <p:cNvSpPr>
                      <a:spLocks/>
                    </p:cNvSpPr>
                    <p:nvPr/>
                  </p:nvSpPr>
                  <p:spPr bwMode="auto">
                    <a:xfrm>
                      <a:off x="1933949"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42" name="Freeform 10"/>
                    <p:cNvSpPr>
                      <a:spLocks/>
                    </p:cNvSpPr>
                    <p:nvPr/>
                  </p:nvSpPr>
                  <p:spPr bwMode="auto">
                    <a:xfrm>
                      <a:off x="2296619"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25" name="Group 524"/>
                  <p:cNvGrpSpPr/>
                  <p:nvPr/>
                </p:nvGrpSpPr>
                <p:grpSpPr>
                  <a:xfrm flipH="1">
                    <a:off x="123059" y="5226187"/>
                    <a:ext cx="725340" cy="1631813"/>
                    <a:chOff x="7382753" y="5025330"/>
                    <a:chExt cx="725340" cy="1546983"/>
                  </a:xfrm>
                </p:grpSpPr>
                <p:sp>
                  <p:nvSpPr>
                    <p:cNvPr id="537" name="Rectangle 8"/>
                    <p:cNvSpPr>
                      <a:spLocks noChangeArrowheads="1"/>
                    </p:cNvSpPr>
                    <p:nvPr/>
                  </p:nvSpPr>
                  <p:spPr bwMode="auto">
                    <a:xfrm>
                      <a:off x="7706492"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8" name="Freeform 9"/>
                    <p:cNvSpPr>
                      <a:spLocks/>
                    </p:cNvSpPr>
                    <p:nvPr/>
                  </p:nvSpPr>
                  <p:spPr bwMode="auto">
                    <a:xfrm>
                      <a:off x="7382753"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39" name="Freeform 10"/>
                    <p:cNvSpPr>
                      <a:spLocks/>
                    </p:cNvSpPr>
                    <p:nvPr/>
                  </p:nvSpPr>
                  <p:spPr bwMode="auto">
                    <a:xfrm>
                      <a:off x="7745423"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26" name="Group 525"/>
                  <p:cNvGrpSpPr/>
                  <p:nvPr/>
                </p:nvGrpSpPr>
                <p:grpSpPr>
                  <a:xfrm flipH="1">
                    <a:off x="1056056" y="5226187"/>
                    <a:ext cx="725340" cy="1631813"/>
                    <a:chOff x="6096000" y="5025330"/>
                    <a:chExt cx="725340" cy="1546983"/>
                  </a:xfrm>
                </p:grpSpPr>
                <p:sp>
                  <p:nvSpPr>
                    <p:cNvPr id="534" name="Rectangle 8"/>
                    <p:cNvSpPr>
                      <a:spLocks noChangeArrowheads="1"/>
                    </p:cNvSpPr>
                    <p:nvPr/>
                  </p:nvSpPr>
                  <p:spPr bwMode="auto">
                    <a:xfrm>
                      <a:off x="6419739"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5" name="Freeform 9"/>
                    <p:cNvSpPr>
                      <a:spLocks/>
                    </p:cNvSpPr>
                    <p:nvPr/>
                  </p:nvSpPr>
                  <p:spPr bwMode="auto">
                    <a:xfrm>
                      <a:off x="6096000"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36" name="Freeform 10"/>
                    <p:cNvSpPr>
                      <a:spLocks/>
                    </p:cNvSpPr>
                    <p:nvPr/>
                  </p:nvSpPr>
                  <p:spPr bwMode="auto">
                    <a:xfrm>
                      <a:off x="6458670"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27" name="Group 526"/>
                  <p:cNvGrpSpPr/>
                  <p:nvPr/>
                </p:nvGrpSpPr>
                <p:grpSpPr>
                  <a:xfrm flipH="1">
                    <a:off x="2047455" y="5226187"/>
                    <a:ext cx="725340" cy="1631813"/>
                    <a:chOff x="3829008" y="5025330"/>
                    <a:chExt cx="725340" cy="1546983"/>
                  </a:xfrm>
                </p:grpSpPr>
                <p:sp>
                  <p:nvSpPr>
                    <p:cNvPr id="531" name="Rectangle 8"/>
                    <p:cNvSpPr>
                      <a:spLocks noChangeArrowheads="1"/>
                    </p:cNvSpPr>
                    <p:nvPr/>
                  </p:nvSpPr>
                  <p:spPr bwMode="auto">
                    <a:xfrm>
                      <a:off x="4152747"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2" name="Freeform 9"/>
                    <p:cNvSpPr>
                      <a:spLocks/>
                    </p:cNvSpPr>
                    <p:nvPr/>
                  </p:nvSpPr>
                  <p:spPr bwMode="auto">
                    <a:xfrm>
                      <a:off x="3829008"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33" name="Freeform 10"/>
                    <p:cNvSpPr>
                      <a:spLocks/>
                    </p:cNvSpPr>
                    <p:nvPr/>
                  </p:nvSpPr>
                  <p:spPr bwMode="auto">
                    <a:xfrm>
                      <a:off x="4191678"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28" name="Group 527"/>
                  <p:cNvGrpSpPr/>
                  <p:nvPr/>
                </p:nvGrpSpPr>
                <p:grpSpPr>
                  <a:xfrm flipH="1">
                    <a:off x="0" y="6607176"/>
                    <a:ext cx="6238140" cy="250824"/>
                    <a:chOff x="5953860" y="6607176"/>
                    <a:chExt cx="6238140" cy="250824"/>
                  </a:xfrm>
                </p:grpSpPr>
                <p:sp>
                  <p:nvSpPr>
                    <p:cNvPr id="529" name="Rectangle 528"/>
                    <p:cNvSpPr/>
                    <p:nvPr/>
                  </p:nvSpPr>
                  <p:spPr>
                    <a:xfrm flipH="1">
                      <a:off x="6203450" y="6607176"/>
                      <a:ext cx="5988550" cy="25082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0" name="Freeform 5"/>
                    <p:cNvSpPr>
                      <a:spLocks/>
                    </p:cNvSpPr>
                    <p:nvPr/>
                  </p:nvSpPr>
                  <p:spPr bwMode="auto">
                    <a:xfrm flipH="1">
                      <a:off x="5953860" y="6607176"/>
                      <a:ext cx="250634" cy="250824"/>
                    </a:xfrm>
                    <a:custGeom>
                      <a:avLst/>
                      <a:gdLst>
                        <a:gd name="T0" fmla="*/ 698 w 1116"/>
                        <a:gd name="T1" fmla="*/ 0 h 1117"/>
                        <a:gd name="T2" fmla="*/ 0 w 1116"/>
                        <a:gd name="T3" fmla="*/ 0 h 1117"/>
                        <a:gd name="T4" fmla="*/ 0 w 1116"/>
                        <a:gd name="T5" fmla="*/ 1117 h 1117"/>
                        <a:gd name="T6" fmla="*/ 1116 w 1116"/>
                        <a:gd name="T7" fmla="*/ 1117 h 1117"/>
                        <a:gd name="T8" fmla="*/ 1116 w 1116"/>
                        <a:gd name="T9" fmla="*/ 420 h 1117"/>
                        <a:gd name="T10" fmla="*/ 698 w 1116"/>
                        <a:gd name="T11" fmla="*/ 0 h 1117"/>
                      </a:gdLst>
                      <a:ahLst/>
                      <a:cxnLst>
                        <a:cxn ang="0">
                          <a:pos x="T0" y="T1"/>
                        </a:cxn>
                        <a:cxn ang="0">
                          <a:pos x="T2" y="T3"/>
                        </a:cxn>
                        <a:cxn ang="0">
                          <a:pos x="T4" y="T5"/>
                        </a:cxn>
                        <a:cxn ang="0">
                          <a:pos x="T6" y="T7"/>
                        </a:cxn>
                        <a:cxn ang="0">
                          <a:pos x="T8" y="T9"/>
                        </a:cxn>
                        <a:cxn ang="0">
                          <a:pos x="T10" y="T11"/>
                        </a:cxn>
                      </a:cxnLst>
                      <a:rect l="0" t="0" r="r" b="b"/>
                      <a:pathLst>
                        <a:path w="1116" h="1117">
                          <a:moveTo>
                            <a:pt x="698" y="0"/>
                          </a:moveTo>
                          <a:cubicBezTo>
                            <a:pt x="0" y="0"/>
                            <a:pt x="0" y="0"/>
                            <a:pt x="0" y="0"/>
                          </a:cubicBezTo>
                          <a:cubicBezTo>
                            <a:pt x="0" y="1117"/>
                            <a:pt x="0" y="1117"/>
                            <a:pt x="0" y="1117"/>
                          </a:cubicBezTo>
                          <a:cubicBezTo>
                            <a:pt x="1116" y="1117"/>
                            <a:pt x="1116" y="1117"/>
                            <a:pt x="1116" y="1117"/>
                          </a:cubicBezTo>
                          <a:cubicBezTo>
                            <a:pt x="1116" y="420"/>
                            <a:pt x="1116" y="420"/>
                            <a:pt x="1116" y="420"/>
                          </a:cubicBezTo>
                          <a:cubicBezTo>
                            <a:pt x="1116" y="187"/>
                            <a:pt x="929" y="0"/>
                            <a:pt x="698" y="0"/>
                          </a:cubicBezTo>
                          <a:close/>
                        </a:path>
                      </a:pathLst>
                    </a:custGeom>
                    <a:solidFill>
                      <a:schemeClr val="tx2">
                        <a:lumMod val="50000"/>
                      </a:schemeClr>
                    </a:solidFill>
                    <a:ln>
                      <a:noFill/>
                    </a:ln>
                    <a:effectLst/>
                  </p:spPr>
                  <p:txBody>
                    <a:bodyPr vert="horz" wrap="square" lIns="91440" tIns="45720" rIns="91440" bIns="45720" numCol="1" anchor="t" anchorCtr="0" compatLnSpc="1">
                      <a:prstTxWarp prst="textNoShape">
                        <a:avLst/>
                      </a:prstTxWarp>
                    </a:bodyPr>
                    <a:lstStyle/>
                    <a:p>
                      <a:endParaRPr lang="id-ID"/>
                    </a:p>
                  </p:txBody>
                </p:sp>
              </p:grpSp>
            </p:grpSp>
            <p:cxnSp>
              <p:nvCxnSpPr>
                <p:cNvPr id="496" name="Straight Connector 495"/>
                <p:cNvCxnSpPr/>
                <p:nvPr/>
              </p:nvCxnSpPr>
              <p:spPr>
                <a:xfrm flipV="1">
                  <a:off x="368538" y="5821837"/>
                  <a:ext cx="310" cy="295951"/>
                </a:xfrm>
                <a:prstGeom prst="line">
                  <a:avLst/>
                </a:prstGeom>
                <a:ln>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591903" y="5499508"/>
                  <a:ext cx="310" cy="635069"/>
                </a:xfrm>
                <a:prstGeom prst="line">
                  <a:avLst/>
                </a:prstGeom>
                <a:ln>
                  <a:solidFill>
                    <a:schemeClr val="accent4"/>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498" name="Freeform 36"/>
                <p:cNvSpPr>
                  <a:spLocks noEditPoints="1"/>
                </p:cNvSpPr>
                <p:nvPr/>
              </p:nvSpPr>
              <p:spPr bwMode="auto">
                <a:xfrm>
                  <a:off x="435615" y="5107711"/>
                  <a:ext cx="331300" cy="330276"/>
                </a:xfrm>
                <a:custGeom>
                  <a:avLst/>
                  <a:gdLst>
                    <a:gd name="T0" fmla="*/ 178 w 357"/>
                    <a:gd name="T1" fmla="*/ 0 h 356"/>
                    <a:gd name="T2" fmla="*/ 0 w 357"/>
                    <a:gd name="T3" fmla="*/ 178 h 356"/>
                    <a:gd name="T4" fmla="*/ 178 w 357"/>
                    <a:gd name="T5" fmla="*/ 356 h 356"/>
                    <a:gd name="T6" fmla="*/ 357 w 357"/>
                    <a:gd name="T7" fmla="*/ 178 h 356"/>
                    <a:gd name="T8" fmla="*/ 178 w 357"/>
                    <a:gd name="T9" fmla="*/ 0 h 356"/>
                    <a:gd name="T10" fmla="*/ 220 w 357"/>
                    <a:gd name="T11" fmla="*/ 77 h 356"/>
                    <a:gd name="T12" fmla="*/ 258 w 357"/>
                    <a:gd name="T13" fmla="*/ 77 h 356"/>
                    <a:gd name="T14" fmla="*/ 258 w 357"/>
                    <a:gd name="T15" fmla="*/ 125 h 356"/>
                    <a:gd name="T16" fmla="*/ 220 w 357"/>
                    <a:gd name="T17" fmla="*/ 94 h 356"/>
                    <a:gd name="T18" fmla="*/ 220 w 357"/>
                    <a:gd name="T19" fmla="*/ 77 h 356"/>
                    <a:gd name="T20" fmla="*/ 258 w 357"/>
                    <a:gd name="T21" fmla="*/ 200 h 356"/>
                    <a:gd name="T22" fmla="*/ 258 w 357"/>
                    <a:gd name="T23" fmla="*/ 272 h 356"/>
                    <a:gd name="T24" fmla="*/ 208 w 357"/>
                    <a:gd name="T25" fmla="*/ 272 h 356"/>
                    <a:gd name="T26" fmla="*/ 208 w 357"/>
                    <a:gd name="T27" fmla="*/ 185 h 356"/>
                    <a:gd name="T28" fmla="*/ 149 w 357"/>
                    <a:gd name="T29" fmla="*/ 185 h 356"/>
                    <a:gd name="T30" fmla="*/ 149 w 357"/>
                    <a:gd name="T31" fmla="*/ 272 h 356"/>
                    <a:gd name="T32" fmla="*/ 98 w 357"/>
                    <a:gd name="T33" fmla="*/ 272 h 356"/>
                    <a:gd name="T34" fmla="*/ 98 w 357"/>
                    <a:gd name="T35" fmla="*/ 184 h 356"/>
                    <a:gd name="T36" fmla="*/ 178 w 357"/>
                    <a:gd name="T37" fmla="*/ 118 h 356"/>
                    <a:gd name="T38" fmla="*/ 220 w 357"/>
                    <a:gd name="T39" fmla="*/ 152 h 356"/>
                    <a:gd name="T40" fmla="*/ 258 w 357"/>
                    <a:gd name="T41" fmla="*/ 184 h 356"/>
                    <a:gd name="T42" fmla="*/ 258 w 357"/>
                    <a:gd name="T43" fmla="*/ 200 h 356"/>
                    <a:gd name="T44" fmla="*/ 276 w 357"/>
                    <a:gd name="T45" fmla="*/ 190 h 356"/>
                    <a:gd name="T46" fmla="*/ 258 w 357"/>
                    <a:gd name="T47" fmla="*/ 175 h 356"/>
                    <a:gd name="T48" fmla="*/ 220 w 357"/>
                    <a:gd name="T49" fmla="*/ 144 h 356"/>
                    <a:gd name="T50" fmla="*/ 178 w 357"/>
                    <a:gd name="T51" fmla="*/ 110 h 356"/>
                    <a:gd name="T52" fmla="*/ 98 w 357"/>
                    <a:gd name="T53" fmla="*/ 175 h 356"/>
                    <a:gd name="T54" fmla="*/ 81 w 357"/>
                    <a:gd name="T55" fmla="*/ 190 h 356"/>
                    <a:gd name="T56" fmla="*/ 60 w 357"/>
                    <a:gd name="T57" fmla="*/ 165 h 356"/>
                    <a:gd name="T58" fmla="*/ 178 w 357"/>
                    <a:gd name="T59" fmla="*/ 69 h 356"/>
                    <a:gd name="T60" fmla="*/ 220 w 357"/>
                    <a:gd name="T61" fmla="*/ 102 h 356"/>
                    <a:gd name="T62" fmla="*/ 258 w 357"/>
                    <a:gd name="T63" fmla="*/ 134 h 356"/>
                    <a:gd name="T64" fmla="*/ 296 w 357"/>
                    <a:gd name="T65" fmla="*/ 165 h 356"/>
                    <a:gd name="T66" fmla="*/ 276 w 357"/>
                    <a:gd name="T67" fmla="*/ 19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7" h="356">
                      <a:moveTo>
                        <a:pt x="178" y="0"/>
                      </a:moveTo>
                      <a:cubicBezTo>
                        <a:pt x="80" y="0"/>
                        <a:pt x="0" y="80"/>
                        <a:pt x="0" y="178"/>
                      </a:cubicBezTo>
                      <a:cubicBezTo>
                        <a:pt x="0" y="277"/>
                        <a:pt x="80" y="356"/>
                        <a:pt x="178" y="356"/>
                      </a:cubicBezTo>
                      <a:cubicBezTo>
                        <a:pt x="277" y="356"/>
                        <a:pt x="357" y="277"/>
                        <a:pt x="357" y="178"/>
                      </a:cubicBezTo>
                      <a:cubicBezTo>
                        <a:pt x="357" y="80"/>
                        <a:pt x="277" y="0"/>
                        <a:pt x="178" y="0"/>
                      </a:cubicBezTo>
                      <a:close/>
                      <a:moveTo>
                        <a:pt x="220" y="77"/>
                      </a:moveTo>
                      <a:cubicBezTo>
                        <a:pt x="258" y="77"/>
                        <a:pt x="258" y="77"/>
                        <a:pt x="258" y="77"/>
                      </a:cubicBezTo>
                      <a:cubicBezTo>
                        <a:pt x="258" y="125"/>
                        <a:pt x="258" y="125"/>
                        <a:pt x="258" y="125"/>
                      </a:cubicBezTo>
                      <a:cubicBezTo>
                        <a:pt x="220" y="94"/>
                        <a:pt x="220" y="94"/>
                        <a:pt x="220" y="94"/>
                      </a:cubicBezTo>
                      <a:lnTo>
                        <a:pt x="220" y="77"/>
                      </a:lnTo>
                      <a:close/>
                      <a:moveTo>
                        <a:pt x="258" y="200"/>
                      </a:moveTo>
                      <a:cubicBezTo>
                        <a:pt x="258" y="272"/>
                        <a:pt x="258" y="272"/>
                        <a:pt x="258" y="272"/>
                      </a:cubicBezTo>
                      <a:cubicBezTo>
                        <a:pt x="208" y="272"/>
                        <a:pt x="208" y="272"/>
                        <a:pt x="208" y="272"/>
                      </a:cubicBezTo>
                      <a:cubicBezTo>
                        <a:pt x="208" y="185"/>
                        <a:pt x="208" y="185"/>
                        <a:pt x="208" y="185"/>
                      </a:cubicBezTo>
                      <a:cubicBezTo>
                        <a:pt x="149" y="185"/>
                        <a:pt x="149" y="185"/>
                        <a:pt x="149" y="185"/>
                      </a:cubicBezTo>
                      <a:cubicBezTo>
                        <a:pt x="149" y="272"/>
                        <a:pt x="149" y="272"/>
                        <a:pt x="149" y="272"/>
                      </a:cubicBezTo>
                      <a:cubicBezTo>
                        <a:pt x="98" y="272"/>
                        <a:pt x="98" y="272"/>
                        <a:pt x="98" y="272"/>
                      </a:cubicBezTo>
                      <a:cubicBezTo>
                        <a:pt x="98" y="184"/>
                        <a:pt x="98" y="184"/>
                        <a:pt x="98" y="184"/>
                      </a:cubicBezTo>
                      <a:cubicBezTo>
                        <a:pt x="178" y="118"/>
                        <a:pt x="178" y="118"/>
                        <a:pt x="178" y="118"/>
                      </a:cubicBezTo>
                      <a:cubicBezTo>
                        <a:pt x="220" y="152"/>
                        <a:pt x="220" y="152"/>
                        <a:pt x="220" y="152"/>
                      </a:cubicBezTo>
                      <a:cubicBezTo>
                        <a:pt x="258" y="184"/>
                        <a:pt x="258" y="184"/>
                        <a:pt x="258" y="184"/>
                      </a:cubicBezTo>
                      <a:lnTo>
                        <a:pt x="258" y="200"/>
                      </a:lnTo>
                      <a:close/>
                      <a:moveTo>
                        <a:pt x="276" y="190"/>
                      </a:moveTo>
                      <a:cubicBezTo>
                        <a:pt x="258" y="175"/>
                        <a:pt x="258" y="175"/>
                        <a:pt x="258" y="175"/>
                      </a:cubicBezTo>
                      <a:cubicBezTo>
                        <a:pt x="220" y="144"/>
                        <a:pt x="220" y="144"/>
                        <a:pt x="220" y="144"/>
                      </a:cubicBezTo>
                      <a:cubicBezTo>
                        <a:pt x="178" y="110"/>
                        <a:pt x="178" y="110"/>
                        <a:pt x="178" y="110"/>
                      </a:cubicBezTo>
                      <a:cubicBezTo>
                        <a:pt x="98" y="175"/>
                        <a:pt x="98" y="175"/>
                        <a:pt x="98" y="175"/>
                      </a:cubicBezTo>
                      <a:cubicBezTo>
                        <a:pt x="81" y="190"/>
                        <a:pt x="81" y="190"/>
                        <a:pt x="81" y="190"/>
                      </a:cubicBezTo>
                      <a:cubicBezTo>
                        <a:pt x="60" y="165"/>
                        <a:pt x="60" y="165"/>
                        <a:pt x="60" y="165"/>
                      </a:cubicBezTo>
                      <a:cubicBezTo>
                        <a:pt x="178" y="69"/>
                        <a:pt x="178" y="69"/>
                        <a:pt x="178" y="69"/>
                      </a:cubicBezTo>
                      <a:cubicBezTo>
                        <a:pt x="220" y="102"/>
                        <a:pt x="220" y="102"/>
                        <a:pt x="220" y="102"/>
                      </a:cubicBezTo>
                      <a:cubicBezTo>
                        <a:pt x="258" y="134"/>
                        <a:pt x="258" y="134"/>
                        <a:pt x="258" y="134"/>
                      </a:cubicBezTo>
                      <a:cubicBezTo>
                        <a:pt x="296" y="165"/>
                        <a:pt x="296" y="165"/>
                        <a:pt x="296" y="165"/>
                      </a:cubicBezTo>
                      <a:lnTo>
                        <a:pt x="276" y="19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dirty="0"/>
                </a:p>
              </p:txBody>
            </p:sp>
            <p:cxnSp>
              <p:nvCxnSpPr>
                <p:cNvPr id="499" name="Straight Connector 498"/>
                <p:cNvCxnSpPr/>
                <p:nvPr/>
              </p:nvCxnSpPr>
              <p:spPr>
                <a:xfrm flipV="1">
                  <a:off x="791283" y="5741004"/>
                  <a:ext cx="924" cy="412997"/>
                </a:xfrm>
                <a:prstGeom prst="line">
                  <a:avLst/>
                </a:prstGeom>
                <a:ln>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500" name="Group 499"/>
                <p:cNvGrpSpPr/>
                <p:nvPr/>
              </p:nvGrpSpPr>
              <p:grpSpPr>
                <a:xfrm>
                  <a:off x="662067" y="5412487"/>
                  <a:ext cx="287120" cy="287120"/>
                  <a:chOff x="10283028" y="11406479"/>
                  <a:chExt cx="929464" cy="929463"/>
                </a:xfrm>
              </p:grpSpPr>
              <p:sp>
                <p:nvSpPr>
                  <p:cNvPr id="505" name="Freeform 33"/>
                  <p:cNvSpPr>
                    <a:spLocks noEditPoints="1"/>
                  </p:cNvSpPr>
                  <p:nvPr/>
                </p:nvSpPr>
                <p:spPr bwMode="auto">
                  <a:xfrm>
                    <a:off x="10283028" y="11406479"/>
                    <a:ext cx="929464" cy="929463"/>
                  </a:xfrm>
                  <a:custGeom>
                    <a:avLst/>
                    <a:gdLst>
                      <a:gd name="T0" fmla="*/ 173 w 347"/>
                      <a:gd name="T1" fmla="*/ 0 h 347"/>
                      <a:gd name="T2" fmla="*/ 0 w 347"/>
                      <a:gd name="T3" fmla="*/ 173 h 347"/>
                      <a:gd name="T4" fmla="*/ 173 w 347"/>
                      <a:gd name="T5" fmla="*/ 347 h 347"/>
                      <a:gd name="T6" fmla="*/ 347 w 347"/>
                      <a:gd name="T7" fmla="*/ 173 h 347"/>
                      <a:gd name="T8" fmla="*/ 173 w 347"/>
                      <a:gd name="T9" fmla="*/ 0 h 347"/>
                      <a:gd name="T10" fmla="*/ 173 w 347"/>
                      <a:gd name="T11" fmla="*/ 289 h 347"/>
                      <a:gd name="T12" fmla="*/ 57 w 347"/>
                      <a:gd name="T13" fmla="*/ 173 h 347"/>
                      <a:gd name="T14" fmla="*/ 173 w 347"/>
                      <a:gd name="T15" fmla="*/ 57 h 347"/>
                      <a:gd name="T16" fmla="*/ 289 w 347"/>
                      <a:gd name="T17" fmla="*/ 173 h 347"/>
                      <a:gd name="T18" fmla="*/ 173 w 347"/>
                      <a:gd name="T19" fmla="*/ 28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3" y="0"/>
                        </a:moveTo>
                        <a:cubicBezTo>
                          <a:pt x="77" y="0"/>
                          <a:pt x="0" y="77"/>
                          <a:pt x="0" y="173"/>
                        </a:cubicBezTo>
                        <a:cubicBezTo>
                          <a:pt x="0" y="269"/>
                          <a:pt x="77" y="347"/>
                          <a:pt x="173" y="347"/>
                        </a:cubicBezTo>
                        <a:cubicBezTo>
                          <a:pt x="269" y="347"/>
                          <a:pt x="347" y="269"/>
                          <a:pt x="347" y="173"/>
                        </a:cubicBezTo>
                        <a:cubicBezTo>
                          <a:pt x="347" y="77"/>
                          <a:pt x="269" y="0"/>
                          <a:pt x="173" y="0"/>
                        </a:cubicBezTo>
                        <a:close/>
                        <a:moveTo>
                          <a:pt x="173" y="289"/>
                        </a:moveTo>
                        <a:cubicBezTo>
                          <a:pt x="109" y="289"/>
                          <a:pt x="57" y="237"/>
                          <a:pt x="57" y="173"/>
                        </a:cubicBezTo>
                        <a:cubicBezTo>
                          <a:pt x="57" y="109"/>
                          <a:pt x="109" y="57"/>
                          <a:pt x="173" y="57"/>
                        </a:cubicBezTo>
                        <a:cubicBezTo>
                          <a:pt x="237" y="57"/>
                          <a:pt x="289" y="109"/>
                          <a:pt x="289" y="173"/>
                        </a:cubicBezTo>
                        <a:cubicBezTo>
                          <a:pt x="289" y="237"/>
                          <a:pt x="237" y="289"/>
                          <a:pt x="173" y="28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506" name="Group 505"/>
                  <p:cNvGrpSpPr/>
                  <p:nvPr/>
                </p:nvGrpSpPr>
                <p:grpSpPr>
                  <a:xfrm>
                    <a:off x="10522049" y="11618162"/>
                    <a:ext cx="429939" cy="487795"/>
                    <a:chOff x="5078413" y="5448300"/>
                    <a:chExt cx="601663" cy="682625"/>
                  </a:xfrm>
                  <a:solidFill>
                    <a:schemeClr val="accent2"/>
                  </a:solidFill>
                </p:grpSpPr>
                <p:sp>
                  <p:nvSpPr>
                    <p:cNvPr id="507" name="Freeform 169"/>
                    <p:cNvSpPr>
                      <a:spLocks/>
                    </p:cNvSpPr>
                    <p:nvPr/>
                  </p:nvSpPr>
                  <p:spPr bwMode="auto">
                    <a:xfrm>
                      <a:off x="5364163" y="5635625"/>
                      <a:ext cx="44450" cy="85725"/>
                    </a:xfrm>
                    <a:custGeom>
                      <a:avLst/>
                      <a:gdLst>
                        <a:gd name="T0" fmla="*/ 6 w 12"/>
                        <a:gd name="T1" fmla="*/ 18 h 23"/>
                        <a:gd name="T2" fmla="*/ 1 w 12"/>
                        <a:gd name="T3" fmla="*/ 10 h 23"/>
                        <a:gd name="T4" fmla="*/ 1 w 12"/>
                        <a:gd name="T5" fmla="*/ 16 h 23"/>
                        <a:gd name="T6" fmla="*/ 2 w 12"/>
                        <a:gd name="T7" fmla="*/ 23 h 23"/>
                        <a:gd name="T8" fmla="*/ 6 w 12"/>
                        <a:gd name="T9" fmla="*/ 18 h 23"/>
                      </a:gdLst>
                      <a:ahLst/>
                      <a:cxnLst>
                        <a:cxn ang="0">
                          <a:pos x="T0" y="T1"/>
                        </a:cxn>
                        <a:cxn ang="0">
                          <a:pos x="T2" y="T3"/>
                        </a:cxn>
                        <a:cxn ang="0">
                          <a:pos x="T4" y="T5"/>
                        </a:cxn>
                        <a:cxn ang="0">
                          <a:pos x="T6" y="T7"/>
                        </a:cxn>
                        <a:cxn ang="0">
                          <a:pos x="T8" y="T9"/>
                        </a:cxn>
                      </a:cxnLst>
                      <a:rect l="0" t="0" r="r" b="b"/>
                      <a:pathLst>
                        <a:path w="12" h="23">
                          <a:moveTo>
                            <a:pt x="6" y="18"/>
                          </a:moveTo>
                          <a:cubicBezTo>
                            <a:pt x="12" y="5"/>
                            <a:pt x="1" y="0"/>
                            <a:pt x="1" y="10"/>
                          </a:cubicBezTo>
                          <a:cubicBezTo>
                            <a:pt x="0" y="12"/>
                            <a:pt x="0" y="14"/>
                            <a:pt x="1" y="16"/>
                          </a:cubicBezTo>
                          <a:cubicBezTo>
                            <a:pt x="1" y="18"/>
                            <a:pt x="1" y="21"/>
                            <a:pt x="2" y="23"/>
                          </a:cubicBezTo>
                          <a:cubicBezTo>
                            <a:pt x="4" y="22"/>
                            <a:pt x="5" y="20"/>
                            <a:pt x="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8" name="Freeform 170"/>
                    <p:cNvSpPr>
                      <a:spLocks/>
                    </p:cNvSpPr>
                    <p:nvPr/>
                  </p:nvSpPr>
                  <p:spPr bwMode="auto">
                    <a:xfrm>
                      <a:off x="5262563" y="5691188"/>
                      <a:ext cx="30163" cy="38100"/>
                    </a:xfrm>
                    <a:custGeom>
                      <a:avLst/>
                      <a:gdLst>
                        <a:gd name="T0" fmla="*/ 4 w 8"/>
                        <a:gd name="T1" fmla="*/ 8 h 10"/>
                        <a:gd name="T2" fmla="*/ 8 w 8"/>
                        <a:gd name="T3" fmla="*/ 10 h 10"/>
                        <a:gd name="T4" fmla="*/ 1 w 8"/>
                        <a:gd name="T5" fmla="*/ 0 h 10"/>
                        <a:gd name="T6" fmla="*/ 4 w 8"/>
                        <a:gd name="T7" fmla="*/ 8 h 10"/>
                      </a:gdLst>
                      <a:ahLst/>
                      <a:cxnLst>
                        <a:cxn ang="0">
                          <a:pos x="T0" y="T1"/>
                        </a:cxn>
                        <a:cxn ang="0">
                          <a:pos x="T2" y="T3"/>
                        </a:cxn>
                        <a:cxn ang="0">
                          <a:pos x="T4" y="T5"/>
                        </a:cxn>
                        <a:cxn ang="0">
                          <a:pos x="T6" y="T7"/>
                        </a:cxn>
                      </a:cxnLst>
                      <a:rect l="0" t="0" r="r" b="b"/>
                      <a:pathLst>
                        <a:path w="8" h="10">
                          <a:moveTo>
                            <a:pt x="4" y="8"/>
                          </a:moveTo>
                          <a:cubicBezTo>
                            <a:pt x="5" y="9"/>
                            <a:pt x="6" y="9"/>
                            <a:pt x="8" y="10"/>
                          </a:cubicBezTo>
                          <a:cubicBezTo>
                            <a:pt x="6" y="6"/>
                            <a:pt x="4" y="2"/>
                            <a:pt x="1" y="0"/>
                          </a:cubicBezTo>
                          <a:cubicBezTo>
                            <a:pt x="0" y="4"/>
                            <a:pt x="1" y="6"/>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9" name="Freeform 171"/>
                    <p:cNvSpPr>
                      <a:spLocks/>
                    </p:cNvSpPr>
                    <p:nvPr/>
                  </p:nvSpPr>
                  <p:spPr bwMode="auto">
                    <a:xfrm>
                      <a:off x="5432426" y="5740400"/>
                      <a:ext cx="71438" cy="52387"/>
                    </a:xfrm>
                    <a:custGeom>
                      <a:avLst/>
                      <a:gdLst>
                        <a:gd name="T0" fmla="*/ 6 w 19"/>
                        <a:gd name="T1" fmla="*/ 14 h 14"/>
                        <a:gd name="T2" fmla="*/ 12 w 19"/>
                        <a:gd name="T3" fmla="*/ 12 h 14"/>
                        <a:gd name="T4" fmla="*/ 13 w 19"/>
                        <a:gd name="T5" fmla="*/ 1 h 14"/>
                        <a:gd name="T6" fmla="*/ 0 w 19"/>
                        <a:gd name="T7" fmla="*/ 13 h 14"/>
                        <a:gd name="T8" fmla="*/ 6 w 19"/>
                        <a:gd name="T9" fmla="*/ 14 h 14"/>
                      </a:gdLst>
                      <a:ahLst/>
                      <a:cxnLst>
                        <a:cxn ang="0">
                          <a:pos x="T0" y="T1"/>
                        </a:cxn>
                        <a:cxn ang="0">
                          <a:pos x="T2" y="T3"/>
                        </a:cxn>
                        <a:cxn ang="0">
                          <a:pos x="T4" y="T5"/>
                        </a:cxn>
                        <a:cxn ang="0">
                          <a:pos x="T6" y="T7"/>
                        </a:cxn>
                        <a:cxn ang="0">
                          <a:pos x="T8" y="T9"/>
                        </a:cxn>
                      </a:cxnLst>
                      <a:rect l="0" t="0" r="r" b="b"/>
                      <a:pathLst>
                        <a:path w="19" h="14">
                          <a:moveTo>
                            <a:pt x="6" y="14"/>
                          </a:moveTo>
                          <a:cubicBezTo>
                            <a:pt x="8" y="14"/>
                            <a:pt x="10" y="13"/>
                            <a:pt x="12" y="12"/>
                          </a:cubicBezTo>
                          <a:cubicBezTo>
                            <a:pt x="19" y="8"/>
                            <a:pt x="19" y="4"/>
                            <a:pt x="13" y="1"/>
                          </a:cubicBezTo>
                          <a:cubicBezTo>
                            <a:pt x="8" y="0"/>
                            <a:pt x="3" y="6"/>
                            <a:pt x="0" y="13"/>
                          </a:cubicBezTo>
                          <a:cubicBezTo>
                            <a:pt x="2" y="14"/>
                            <a:pt x="4" y="14"/>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0" name="Freeform 172"/>
                    <p:cNvSpPr>
                      <a:spLocks/>
                    </p:cNvSpPr>
                    <p:nvPr/>
                  </p:nvSpPr>
                  <p:spPr bwMode="auto">
                    <a:xfrm>
                      <a:off x="5326063" y="5751513"/>
                      <a:ext cx="87313" cy="214312"/>
                    </a:xfrm>
                    <a:custGeom>
                      <a:avLst/>
                      <a:gdLst>
                        <a:gd name="T0" fmla="*/ 23 w 23"/>
                        <a:gd name="T1" fmla="*/ 13 h 57"/>
                        <a:gd name="T2" fmla="*/ 13 w 23"/>
                        <a:gd name="T3" fmla="*/ 7 h 57"/>
                        <a:gd name="T4" fmla="*/ 9 w 23"/>
                        <a:gd name="T5" fmla="*/ 0 h 57"/>
                        <a:gd name="T6" fmla="*/ 0 w 23"/>
                        <a:gd name="T7" fmla="*/ 2 h 57"/>
                        <a:gd name="T8" fmla="*/ 8 w 23"/>
                        <a:gd name="T9" fmla="*/ 55 h 57"/>
                        <a:gd name="T10" fmla="*/ 7 w 23"/>
                        <a:gd name="T11" fmla="*/ 57 h 57"/>
                        <a:gd name="T12" fmla="*/ 14 w 23"/>
                        <a:gd name="T13" fmla="*/ 57 h 57"/>
                        <a:gd name="T14" fmla="*/ 23 w 23"/>
                        <a:gd name="T15" fmla="*/ 57 h 57"/>
                        <a:gd name="T16" fmla="*/ 23 w 23"/>
                        <a:gd name="T1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57">
                          <a:moveTo>
                            <a:pt x="23" y="13"/>
                          </a:moveTo>
                          <a:cubicBezTo>
                            <a:pt x="19" y="12"/>
                            <a:pt x="15" y="9"/>
                            <a:pt x="13" y="7"/>
                          </a:cubicBezTo>
                          <a:cubicBezTo>
                            <a:pt x="12" y="5"/>
                            <a:pt x="10" y="3"/>
                            <a:pt x="9" y="0"/>
                          </a:cubicBezTo>
                          <a:cubicBezTo>
                            <a:pt x="6" y="1"/>
                            <a:pt x="3" y="2"/>
                            <a:pt x="0" y="2"/>
                          </a:cubicBezTo>
                          <a:cubicBezTo>
                            <a:pt x="5" y="19"/>
                            <a:pt x="6" y="37"/>
                            <a:pt x="8" y="55"/>
                          </a:cubicBezTo>
                          <a:cubicBezTo>
                            <a:pt x="8" y="55"/>
                            <a:pt x="7" y="56"/>
                            <a:pt x="7" y="57"/>
                          </a:cubicBezTo>
                          <a:cubicBezTo>
                            <a:pt x="14" y="57"/>
                            <a:pt x="14" y="57"/>
                            <a:pt x="14" y="57"/>
                          </a:cubicBezTo>
                          <a:cubicBezTo>
                            <a:pt x="23" y="57"/>
                            <a:pt x="23" y="57"/>
                            <a:pt x="23" y="57"/>
                          </a:cubicBezTo>
                          <a:cubicBezTo>
                            <a:pt x="18" y="42"/>
                            <a:pt x="18" y="27"/>
                            <a:pt x="2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1" name="Freeform 173"/>
                    <p:cNvSpPr>
                      <a:spLocks/>
                    </p:cNvSpPr>
                    <p:nvPr/>
                  </p:nvSpPr>
                  <p:spPr bwMode="auto">
                    <a:xfrm>
                      <a:off x="5078413" y="5448300"/>
                      <a:ext cx="601663" cy="522287"/>
                    </a:xfrm>
                    <a:custGeom>
                      <a:avLst/>
                      <a:gdLst>
                        <a:gd name="T0" fmla="*/ 121 w 160"/>
                        <a:gd name="T1" fmla="*/ 15 h 139"/>
                        <a:gd name="T2" fmla="*/ 80 w 160"/>
                        <a:gd name="T3" fmla="*/ 0 h 139"/>
                        <a:gd name="T4" fmla="*/ 39 w 160"/>
                        <a:gd name="T5" fmla="*/ 15 h 139"/>
                        <a:gd name="T6" fmla="*/ 32 w 160"/>
                        <a:gd name="T7" fmla="*/ 99 h 139"/>
                        <a:gd name="T8" fmla="*/ 43 w 160"/>
                        <a:gd name="T9" fmla="*/ 128 h 139"/>
                        <a:gd name="T10" fmla="*/ 48 w 160"/>
                        <a:gd name="T11" fmla="*/ 138 h 139"/>
                        <a:gd name="T12" fmla="*/ 68 w 160"/>
                        <a:gd name="T13" fmla="*/ 138 h 139"/>
                        <a:gd name="T14" fmla="*/ 60 w 160"/>
                        <a:gd name="T15" fmla="*/ 84 h 139"/>
                        <a:gd name="T16" fmla="*/ 59 w 160"/>
                        <a:gd name="T17" fmla="*/ 83 h 139"/>
                        <a:gd name="T18" fmla="*/ 51 w 160"/>
                        <a:gd name="T19" fmla="*/ 80 h 139"/>
                        <a:gd name="T20" fmla="*/ 42 w 160"/>
                        <a:gd name="T21" fmla="*/ 66 h 139"/>
                        <a:gd name="T22" fmla="*/ 63 w 160"/>
                        <a:gd name="T23" fmla="*/ 74 h 139"/>
                        <a:gd name="T24" fmla="*/ 64 w 160"/>
                        <a:gd name="T25" fmla="*/ 77 h 139"/>
                        <a:gd name="T26" fmla="*/ 73 w 160"/>
                        <a:gd name="T27" fmla="*/ 76 h 139"/>
                        <a:gd name="T28" fmla="*/ 78 w 160"/>
                        <a:gd name="T29" fmla="*/ 48 h 139"/>
                        <a:gd name="T30" fmla="*/ 89 w 160"/>
                        <a:gd name="T31" fmla="*/ 59 h 139"/>
                        <a:gd name="T32" fmla="*/ 80 w 160"/>
                        <a:gd name="T33" fmla="*/ 77 h 139"/>
                        <a:gd name="T34" fmla="*/ 82 w 160"/>
                        <a:gd name="T35" fmla="*/ 80 h 139"/>
                        <a:gd name="T36" fmla="*/ 91 w 160"/>
                        <a:gd name="T37" fmla="*/ 89 h 139"/>
                        <a:gd name="T38" fmla="*/ 94 w 160"/>
                        <a:gd name="T39" fmla="*/ 83 h 139"/>
                        <a:gd name="T40" fmla="*/ 109 w 160"/>
                        <a:gd name="T41" fmla="*/ 73 h 139"/>
                        <a:gd name="T42" fmla="*/ 117 w 160"/>
                        <a:gd name="T43" fmla="*/ 85 h 139"/>
                        <a:gd name="T44" fmla="*/ 93 w 160"/>
                        <a:gd name="T45" fmla="*/ 96 h 139"/>
                        <a:gd name="T46" fmla="*/ 91 w 160"/>
                        <a:gd name="T47" fmla="*/ 101 h 139"/>
                        <a:gd name="T48" fmla="*/ 95 w 160"/>
                        <a:gd name="T49" fmla="*/ 136 h 139"/>
                        <a:gd name="T50" fmla="*/ 95 w 160"/>
                        <a:gd name="T51" fmla="*/ 138 h 139"/>
                        <a:gd name="T52" fmla="*/ 112 w 160"/>
                        <a:gd name="T53" fmla="*/ 138 h 139"/>
                        <a:gd name="T54" fmla="*/ 117 w 160"/>
                        <a:gd name="T55" fmla="*/ 128 h 139"/>
                        <a:gd name="T56" fmla="*/ 128 w 160"/>
                        <a:gd name="T57" fmla="*/ 99 h 139"/>
                        <a:gd name="T58" fmla="*/ 121 w 160"/>
                        <a:gd name="T59" fmla="*/ 1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39">
                          <a:moveTo>
                            <a:pt x="121" y="15"/>
                          </a:moveTo>
                          <a:cubicBezTo>
                            <a:pt x="113" y="8"/>
                            <a:pt x="103" y="0"/>
                            <a:pt x="80" y="0"/>
                          </a:cubicBezTo>
                          <a:cubicBezTo>
                            <a:pt x="57" y="0"/>
                            <a:pt x="47" y="8"/>
                            <a:pt x="39" y="15"/>
                          </a:cubicBezTo>
                          <a:cubicBezTo>
                            <a:pt x="0" y="54"/>
                            <a:pt x="30" y="94"/>
                            <a:pt x="32" y="99"/>
                          </a:cubicBezTo>
                          <a:cubicBezTo>
                            <a:pt x="35" y="103"/>
                            <a:pt x="42" y="118"/>
                            <a:pt x="43" y="128"/>
                          </a:cubicBezTo>
                          <a:cubicBezTo>
                            <a:pt x="44" y="139"/>
                            <a:pt x="48" y="138"/>
                            <a:pt x="48" y="138"/>
                          </a:cubicBezTo>
                          <a:cubicBezTo>
                            <a:pt x="68" y="138"/>
                            <a:pt x="68" y="138"/>
                            <a:pt x="68" y="138"/>
                          </a:cubicBezTo>
                          <a:cubicBezTo>
                            <a:pt x="67" y="120"/>
                            <a:pt x="66" y="101"/>
                            <a:pt x="60" y="84"/>
                          </a:cubicBezTo>
                          <a:cubicBezTo>
                            <a:pt x="60" y="84"/>
                            <a:pt x="60" y="83"/>
                            <a:pt x="59" y="83"/>
                          </a:cubicBezTo>
                          <a:cubicBezTo>
                            <a:pt x="57" y="82"/>
                            <a:pt x="54" y="81"/>
                            <a:pt x="51" y="80"/>
                          </a:cubicBezTo>
                          <a:cubicBezTo>
                            <a:pt x="47" y="77"/>
                            <a:pt x="40" y="72"/>
                            <a:pt x="42" y="66"/>
                          </a:cubicBezTo>
                          <a:cubicBezTo>
                            <a:pt x="48" y="48"/>
                            <a:pt x="59" y="65"/>
                            <a:pt x="63" y="74"/>
                          </a:cubicBezTo>
                          <a:cubicBezTo>
                            <a:pt x="63" y="75"/>
                            <a:pt x="63" y="76"/>
                            <a:pt x="64" y="77"/>
                          </a:cubicBezTo>
                          <a:cubicBezTo>
                            <a:pt x="67" y="78"/>
                            <a:pt x="70" y="77"/>
                            <a:pt x="73" y="76"/>
                          </a:cubicBezTo>
                          <a:cubicBezTo>
                            <a:pt x="70" y="66"/>
                            <a:pt x="68" y="52"/>
                            <a:pt x="78" y="48"/>
                          </a:cubicBezTo>
                          <a:cubicBezTo>
                            <a:pt x="84" y="46"/>
                            <a:pt x="89" y="54"/>
                            <a:pt x="89" y="59"/>
                          </a:cubicBezTo>
                          <a:cubicBezTo>
                            <a:pt x="89" y="66"/>
                            <a:pt x="85" y="73"/>
                            <a:pt x="80" y="77"/>
                          </a:cubicBezTo>
                          <a:cubicBezTo>
                            <a:pt x="80" y="78"/>
                            <a:pt x="81" y="79"/>
                            <a:pt x="82" y="80"/>
                          </a:cubicBezTo>
                          <a:cubicBezTo>
                            <a:pt x="84" y="84"/>
                            <a:pt x="87" y="87"/>
                            <a:pt x="91" y="89"/>
                          </a:cubicBezTo>
                          <a:cubicBezTo>
                            <a:pt x="92" y="87"/>
                            <a:pt x="93" y="85"/>
                            <a:pt x="94" y="83"/>
                          </a:cubicBezTo>
                          <a:cubicBezTo>
                            <a:pt x="97" y="79"/>
                            <a:pt x="103" y="72"/>
                            <a:pt x="109" y="73"/>
                          </a:cubicBezTo>
                          <a:cubicBezTo>
                            <a:pt x="114" y="74"/>
                            <a:pt x="119" y="80"/>
                            <a:pt x="117" y="85"/>
                          </a:cubicBezTo>
                          <a:cubicBezTo>
                            <a:pt x="114" y="97"/>
                            <a:pt x="103" y="99"/>
                            <a:pt x="93" y="96"/>
                          </a:cubicBezTo>
                          <a:cubicBezTo>
                            <a:pt x="92" y="98"/>
                            <a:pt x="91" y="100"/>
                            <a:pt x="91" y="101"/>
                          </a:cubicBezTo>
                          <a:cubicBezTo>
                            <a:pt x="90" y="113"/>
                            <a:pt x="91" y="125"/>
                            <a:pt x="95" y="136"/>
                          </a:cubicBezTo>
                          <a:cubicBezTo>
                            <a:pt x="95" y="136"/>
                            <a:pt x="95" y="137"/>
                            <a:pt x="95" y="138"/>
                          </a:cubicBezTo>
                          <a:cubicBezTo>
                            <a:pt x="112" y="138"/>
                            <a:pt x="112" y="138"/>
                            <a:pt x="112" y="138"/>
                          </a:cubicBezTo>
                          <a:cubicBezTo>
                            <a:pt x="112" y="138"/>
                            <a:pt x="116" y="139"/>
                            <a:pt x="117" y="128"/>
                          </a:cubicBezTo>
                          <a:cubicBezTo>
                            <a:pt x="118" y="118"/>
                            <a:pt x="125" y="103"/>
                            <a:pt x="128" y="99"/>
                          </a:cubicBezTo>
                          <a:cubicBezTo>
                            <a:pt x="130" y="94"/>
                            <a:pt x="160" y="54"/>
                            <a:pt x="1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2" name="Freeform 174"/>
                    <p:cNvSpPr>
                      <a:spLocks/>
                    </p:cNvSpPr>
                    <p:nvPr/>
                  </p:nvSpPr>
                  <p:spPr bwMode="auto">
                    <a:xfrm>
                      <a:off x="5251451" y="5988050"/>
                      <a:ext cx="263525" cy="46037"/>
                    </a:xfrm>
                    <a:custGeom>
                      <a:avLst/>
                      <a:gdLst>
                        <a:gd name="T0" fmla="*/ 64 w 70"/>
                        <a:gd name="T1" fmla="*/ 0 h 12"/>
                        <a:gd name="T2" fmla="*/ 6 w 70"/>
                        <a:gd name="T3" fmla="*/ 0 h 12"/>
                        <a:gd name="T4" fmla="*/ 0 w 70"/>
                        <a:gd name="T5" fmla="*/ 6 h 12"/>
                        <a:gd name="T6" fmla="*/ 6 w 70"/>
                        <a:gd name="T7" fmla="*/ 12 h 12"/>
                        <a:gd name="T8" fmla="*/ 64 w 70"/>
                        <a:gd name="T9" fmla="*/ 12 h 12"/>
                        <a:gd name="T10" fmla="*/ 70 w 70"/>
                        <a:gd name="T11" fmla="*/ 6 h 12"/>
                        <a:gd name="T12" fmla="*/ 64 w 7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0" h="12">
                          <a:moveTo>
                            <a:pt x="64" y="0"/>
                          </a:moveTo>
                          <a:cubicBezTo>
                            <a:pt x="6" y="0"/>
                            <a:pt x="6" y="0"/>
                            <a:pt x="6" y="0"/>
                          </a:cubicBezTo>
                          <a:cubicBezTo>
                            <a:pt x="3" y="0"/>
                            <a:pt x="0" y="3"/>
                            <a:pt x="0" y="6"/>
                          </a:cubicBezTo>
                          <a:cubicBezTo>
                            <a:pt x="0" y="10"/>
                            <a:pt x="3" y="12"/>
                            <a:pt x="6" y="12"/>
                          </a:cubicBezTo>
                          <a:cubicBezTo>
                            <a:pt x="64" y="12"/>
                            <a:pt x="64" y="12"/>
                            <a:pt x="64" y="12"/>
                          </a:cubicBezTo>
                          <a:cubicBezTo>
                            <a:pt x="67" y="12"/>
                            <a:pt x="70" y="10"/>
                            <a:pt x="70" y="6"/>
                          </a:cubicBezTo>
                          <a:cubicBezTo>
                            <a:pt x="70" y="3"/>
                            <a:pt x="67"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3" name="Freeform 175"/>
                    <p:cNvSpPr>
                      <a:spLocks/>
                    </p:cNvSpPr>
                    <p:nvPr/>
                  </p:nvSpPr>
                  <p:spPr bwMode="auto">
                    <a:xfrm>
                      <a:off x="5259388" y="6045200"/>
                      <a:ext cx="247650" cy="41275"/>
                    </a:xfrm>
                    <a:custGeom>
                      <a:avLst/>
                      <a:gdLst>
                        <a:gd name="T0" fmla="*/ 61 w 66"/>
                        <a:gd name="T1" fmla="*/ 0 h 11"/>
                        <a:gd name="T2" fmla="*/ 6 w 66"/>
                        <a:gd name="T3" fmla="*/ 0 h 11"/>
                        <a:gd name="T4" fmla="*/ 0 w 66"/>
                        <a:gd name="T5" fmla="*/ 6 h 11"/>
                        <a:gd name="T6" fmla="*/ 6 w 66"/>
                        <a:gd name="T7" fmla="*/ 11 h 11"/>
                        <a:gd name="T8" fmla="*/ 61 w 66"/>
                        <a:gd name="T9" fmla="*/ 11 h 11"/>
                        <a:gd name="T10" fmla="*/ 66 w 66"/>
                        <a:gd name="T11" fmla="*/ 6 h 11"/>
                        <a:gd name="T12" fmla="*/ 61 w 6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6" h="11">
                          <a:moveTo>
                            <a:pt x="61" y="0"/>
                          </a:moveTo>
                          <a:cubicBezTo>
                            <a:pt x="6" y="0"/>
                            <a:pt x="6" y="0"/>
                            <a:pt x="6" y="0"/>
                          </a:cubicBezTo>
                          <a:cubicBezTo>
                            <a:pt x="3" y="0"/>
                            <a:pt x="0" y="3"/>
                            <a:pt x="0" y="6"/>
                          </a:cubicBezTo>
                          <a:cubicBezTo>
                            <a:pt x="0" y="9"/>
                            <a:pt x="3" y="11"/>
                            <a:pt x="6" y="11"/>
                          </a:cubicBezTo>
                          <a:cubicBezTo>
                            <a:pt x="61" y="11"/>
                            <a:pt x="61" y="11"/>
                            <a:pt x="61" y="11"/>
                          </a:cubicBezTo>
                          <a:cubicBezTo>
                            <a:pt x="64" y="11"/>
                            <a:pt x="66" y="9"/>
                            <a:pt x="66" y="6"/>
                          </a:cubicBezTo>
                          <a:cubicBezTo>
                            <a:pt x="66" y="3"/>
                            <a:pt x="64"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4" name="Freeform 176"/>
                    <p:cNvSpPr>
                      <a:spLocks/>
                    </p:cNvSpPr>
                    <p:nvPr/>
                  </p:nvSpPr>
                  <p:spPr bwMode="auto">
                    <a:xfrm>
                      <a:off x="5314951" y="6097588"/>
                      <a:ext cx="136525" cy="33337"/>
                    </a:xfrm>
                    <a:custGeom>
                      <a:avLst/>
                      <a:gdLst>
                        <a:gd name="T0" fmla="*/ 32 w 36"/>
                        <a:gd name="T1" fmla="*/ 0 h 9"/>
                        <a:gd name="T2" fmla="*/ 4 w 36"/>
                        <a:gd name="T3" fmla="*/ 0 h 9"/>
                        <a:gd name="T4" fmla="*/ 0 w 36"/>
                        <a:gd name="T5" fmla="*/ 4 h 9"/>
                        <a:gd name="T6" fmla="*/ 4 w 36"/>
                        <a:gd name="T7" fmla="*/ 9 h 9"/>
                        <a:gd name="T8" fmla="*/ 32 w 36"/>
                        <a:gd name="T9" fmla="*/ 9 h 9"/>
                        <a:gd name="T10" fmla="*/ 36 w 36"/>
                        <a:gd name="T11" fmla="*/ 4 h 9"/>
                        <a:gd name="T12" fmla="*/ 32 w 3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6" h="9">
                          <a:moveTo>
                            <a:pt x="32" y="0"/>
                          </a:moveTo>
                          <a:cubicBezTo>
                            <a:pt x="4" y="0"/>
                            <a:pt x="4" y="0"/>
                            <a:pt x="4" y="0"/>
                          </a:cubicBezTo>
                          <a:cubicBezTo>
                            <a:pt x="2" y="0"/>
                            <a:pt x="0" y="2"/>
                            <a:pt x="0" y="4"/>
                          </a:cubicBezTo>
                          <a:cubicBezTo>
                            <a:pt x="0" y="7"/>
                            <a:pt x="2" y="9"/>
                            <a:pt x="4" y="9"/>
                          </a:cubicBezTo>
                          <a:cubicBezTo>
                            <a:pt x="32" y="9"/>
                            <a:pt x="32" y="9"/>
                            <a:pt x="32" y="9"/>
                          </a:cubicBezTo>
                          <a:cubicBezTo>
                            <a:pt x="34" y="9"/>
                            <a:pt x="36" y="7"/>
                            <a:pt x="36" y="4"/>
                          </a:cubicBezTo>
                          <a:cubicBezTo>
                            <a:pt x="36" y="2"/>
                            <a:pt x="3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501" name="Straight Connector 500"/>
                <p:cNvCxnSpPr/>
                <p:nvPr/>
              </p:nvCxnSpPr>
              <p:spPr>
                <a:xfrm flipV="1">
                  <a:off x="1053808" y="5415303"/>
                  <a:ext cx="924" cy="412997"/>
                </a:xfrm>
                <a:prstGeom prst="line">
                  <a:avLst/>
                </a:prstGeom>
                <a:ln>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502" name="Freeform 5"/>
                <p:cNvSpPr>
                  <a:spLocks noEditPoints="1"/>
                </p:cNvSpPr>
                <p:nvPr/>
              </p:nvSpPr>
              <p:spPr bwMode="auto">
                <a:xfrm>
                  <a:off x="1205776" y="5345790"/>
                  <a:ext cx="379644" cy="379466"/>
                </a:xfrm>
                <a:custGeom>
                  <a:avLst/>
                  <a:gdLst>
                    <a:gd name="T0" fmla="*/ 1726 w 2124"/>
                    <a:gd name="T1" fmla="*/ 1327 h 2123"/>
                    <a:gd name="T2" fmla="*/ 1726 w 2124"/>
                    <a:gd name="T3" fmla="*/ 929 h 2123"/>
                    <a:gd name="T4" fmla="*/ 1195 w 2124"/>
                    <a:gd name="T5" fmla="*/ 929 h 2123"/>
                    <a:gd name="T6" fmla="*/ 1195 w 2124"/>
                    <a:gd name="T7" fmla="*/ 796 h 2123"/>
                    <a:gd name="T8" fmla="*/ 1593 w 2124"/>
                    <a:gd name="T9" fmla="*/ 796 h 2123"/>
                    <a:gd name="T10" fmla="*/ 1593 w 2124"/>
                    <a:gd name="T11" fmla="*/ 0 h 2123"/>
                    <a:gd name="T12" fmla="*/ 664 w 2124"/>
                    <a:gd name="T13" fmla="*/ 0 h 2123"/>
                    <a:gd name="T14" fmla="*/ 664 w 2124"/>
                    <a:gd name="T15" fmla="*/ 796 h 2123"/>
                    <a:gd name="T16" fmla="*/ 1062 w 2124"/>
                    <a:gd name="T17" fmla="*/ 796 h 2123"/>
                    <a:gd name="T18" fmla="*/ 1062 w 2124"/>
                    <a:gd name="T19" fmla="*/ 929 h 2123"/>
                    <a:gd name="T20" fmla="*/ 399 w 2124"/>
                    <a:gd name="T21" fmla="*/ 929 h 2123"/>
                    <a:gd name="T22" fmla="*/ 399 w 2124"/>
                    <a:gd name="T23" fmla="*/ 1327 h 2123"/>
                    <a:gd name="T24" fmla="*/ 0 w 2124"/>
                    <a:gd name="T25" fmla="*/ 1327 h 2123"/>
                    <a:gd name="T26" fmla="*/ 0 w 2124"/>
                    <a:gd name="T27" fmla="*/ 2123 h 2123"/>
                    <a:gd name="T28" fmla="*/ 930 w 2124"/>
                    <a:gd name="T29" fmla="*/ 2123 h 2123"/>
                    <a:gd name="T30" fmla="*/ 930 w 2124"/>
                    <a:gd name="T31" fmla="*/ 1327 h 2123"/>
                    <a:gd name="T32" fmla="*/ 531 w 2124"/>
                    <a:gd name="T33" fmla="*/ 1327 h 2123"/>
                    <a:gd name="T34" fmla="*/ 531 w 2124"/>
                    <a:gd name="T35" fmla="*/ 1061 h 2123"/>
                    <a:gd name="T36" fmla="*/ 1593 w 2124"/>
                    <a:gd name="T37" fmla="*/ 1061 h 2123"/>
                    <a:gd name="T38" fmla="*/ 1593 w 2124"/>
                    <a:gd name="T39" fmla="*/ 1327 h 2123"/>
                    <a:gd name="T40" fmla="*/ 1195 w 2124"/>
                    <a:gd name="T41" fmla="*/ 1327 h 2123"/>
                    <a:gd name="T42" fmla="*/ 1195 w 2124"/>
                    <a:gd name="T43" fmla="*/ 2123 h 2123"/>
                    <a:gd name="T44" fmla="*/ 2124 w 2124"/>
                    <a:gd name="T45" fmla="*/ 2123 h 2123"/>
                    <a:gd name="T46" fmla="*/ 2124 w 2124"/>
                    <a:gd name="T47" fmla="*/ 1327 h 2123"/>
                    <a:gd name="T48" fmla="*/ 1726 w 2124"/>
                    <a:gd name="T49" fmla="*/ 1327 h 2123"/>
                    <a:gd name="T50" fmla="*/ 797 w 2124"/>
                    <a:gd name="T51" fmla="*/ 1460 h 2123"/>
                    <a:gd name="T52" fmla="*/ 797 w 2124"/>
                    <a:gd name="T53" fmla="*/ 1592 h 2123"/>
                    <a:gd name="T54" fmla="*/ 133 w 2124"/>
                    <a:gd name="T55" fmla="*/ 1592 h 2123"/>
                    <a:gd name="T56" fmla="*/ 133 w 2124"/>
                    <a:gd name="T57" fmla="*/ 1460 h 2123"/>
                    <a:gd name="T58" fmla="*/ 797 w 2124"/>
                    <a:gd name="T59" fmla="*/ 1460 h 2123"/>
                    <a:gd name="T60" fmla="*/ 797 w 2124"/>
                    <a:gd name="T61" fmla="*/ 265 h 2123"/>
                    <a:gd name="T62" fmla="*/ 797 w 2124"/>
                    <a:gd name="T63" fmla="*/ 132 h 2123"/>
                    <a:gd name="T64" fmla="*/ 1460 w 2124"/>
                    <a:gd name="T65" fmla="*/ 132 h 2123"/>
                    <a:gd name="T66" fmla="*/ 1460 w 2124"/>
                    <a:gd name="T67" fmla="*/ 265 h 2123"/>
                    <a:gd name="T68" fmla="*/ 797 w 2124"/>
                    <a:gd name="T69" fmla="*/ 265 h 2123"/>
                    <a:gd name="T70" fmla="*/ 1991 w 2124"/>
                    <a:gd name="T71" fmla="*/ 1592 h 2123"/>
                    <a:gd name="T72" fmla="*/ 1328 w 2124"/>
                    <a:gd name="T73" fmla="*/ 1592 h 2123"/>
                    <a:gd name="T74" fmla="*/ 1328 w 2124"/>
                    <a:gd name="T75" fmla="*/ 1460 h 2123"/>
                    <a:gd name="T76" fmla="*/ 1991 w 2124"/>
                    <a:gd name="T77" fmla="*/ 1460 h 2123"/>
                    <a:gd name="T78" fmla="*/ 1991 w 2124"/>
                    <a:gd name="T79" fmla="*/ 1592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4" h="2123">
                      <a:moveTo>
                        <a:pt x="1726" y="1327"/>
                      </a:moveTo>
                      <a:lnTo>
                        <a:pt x="1726" y="929"/>
                      </a:lnTo>
                      <a:lnTo>
                        <a:pt x="1195" y="929"/>
                      </a:lnTo>
                      <a:lnTo>
                        <a:pt x="1195" y="796"/>
                      </a:lnTo>
                      <a:lnTo>
                        <a:pt x="1593" y="796"/>
                      </a:lnTo>
                      <a:lnTo>
                        <a:pt x="1593" y="0"/>
                      </a:lnTo>
                      <a:lnTo>
                        <a:pt x="664" y="0"/>
                      </a:lnTo>
                      <a:lnTo>
                        <a:pt x="664" y="796"/>
                      </a:lnTo>
                      <a:lnTo>
                        <a:pt x="1062" y="796"/>
                      </a:lnTo>
                      <a:lnTo>
                        <a:pt x="1062" y="929"/>
                      </a:lnTo>
                      <a:lnTo>
                        <a:pt x="399" y="929"/>
                      </a:lnTo>
                      <a:lnTo>
                        <a:pt x="399" y="1327"/>
                      </a:lnTo>
                      <a:lnTo>
                        <a:pt x="0" y="1327"/>
                      </a:lnTo>
                      <a:lnTo>
                        <a:pt x="0" y="2123"/>
                      </a:lnTo>
                      <a:lnTo>
                        <a:pt x="930" y="2123"/>
                      </a:lnTo>
                      <a:lnTo>
                        <a:pt x="930" y="1327"/>
                      </a:lnTo>
                      <a:lnTo>
                        <a:pt x="531" y="1327"/>
                      </a:lnTo>
                      <a:lnTo>
                        <a:pt x="531" y="1061"/>
                      </a:lnTo>
                      <a:lnTo>
                        <a:pt x="1593" y="1061"/>
                      </a:lnTo>
                      <a:lnTo>
                        <a:pt x="1593" y="1327"/>
                      </a:lnTo>
                      <a:lnTo>
                        <a:pt x="1195" y="1327"/>
                      </a:lnTo>
                      <a:lnTo>
                        <a:pt x="1195" y="2123"/>
                      </a:lnTo>
                      <a:lnTo>
                        <a:pt x="2124" y="2123"/>
                      </a:lnTo>
                      <a:lnTo>
                        <a:pt x="2124" y="1327"/>
                      </a:lnTo>
                      <a:lnTo>
                        <a:pt x="1726" y="1327"/>
                      </a:lnTo>
                      <a:close/>
                      <a:moveTo>
                        <a:pt x="797" y="1460"/>
                      </a:moveTo>
                      <a:lnTo>
                        <a:pt x="797" y="1592"/>
                      </a:lnTo>
                      <a:lnTo>
                        <a:pt x="133" y="1592"/>
                      </a:lnTo>
                      <a:lnTo>
                        <a:pt x="133" y="1460"/>
                      </a:lnTo>
                      <a:lnTo>
                        <a:pt x="797" y="1460"/>
                      </a:lnTo>
                      <a:close/>
                      <a:moveTo>
                        <a:pt x="797" y="265"/>
                      </a:moveTo>
                      <a:lnTo>
                        <a:pt x="797" y="132"/>
                      </a:lnTo>
                      <a:lnTo>
                        <a:pt x="1460" y="132"/>
                      </a:lnTo>
                      <a:lnTo>
                        <a:pt x="1460" y="265"/>
                      </a:lnTo>
                      <a:lnTo>
                        <a:pt x="797" y="265"/>
                      </a:lnTo>
                      <a:close/>
                      <a:moveTo>
                        <a:pt x="1991" y="1592"/>
                      </a:moveTo>
                      <a:lnTo>
                        <a:pt x="1328" y="1592"/>
                      </a:lnTo>
                      <a:lnTo>
                        <a:pt x="1328" y="1460"/>
                      </a:lnTo>
                      <a:lnTo>
                        <a:pt x="1991" y="1460"/>
                      </a:lnTo>
                      <a:lnTo>
                        <a:pt x="1991" y="159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ctr"/>
                  <a:endParaRPr lang="id-ID"/>
                </a:p>
              </p:txBody>
            </p:sp>
            <p:cxnSp>
              <p:nvCxnSpPr>
                <p:cNvPr id="503" name="Straight Connector 502"/>
                <p:cNvCxnSpPr/>
                <p:nvPr/>
              </p:nvCxnSpPr>
              <p:spPr>
                <a:xfrm flipV="1">
                  <a:off x="1388252" y="5762131"/>
                  <a:ext cx="924" cy="260291"/>
                </a:xfrm>
                <a:prstGeom prst="line">
                  <a:avLst/>
                </a:prstGeom>
                <a:ln>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1713728" y="6099476"/>
                  <a:ext cx="3970" cy="186638"/>
                </a:xfrm>
                <a:prstGeom prst="line">
                  <a:avLst/>
                </a:prstGeom>
                <a:ln>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nvGrpSpPr>
            <p:cNvPr id="350" name="Group 349"/>
            <p:cNvGrpSpPr/>
            <p:nvPr/>
          </p:nvGrpSpPr>
          <p:grpSpPr>
            <a:xfrm rot="18592049">
              <a:off x="11033881" y="3262686"/>
              <a:ext cx="341995" cy="197060"/>
              <a:chOff x="6394403" y="3369946"/>
              <a:chExt cx="341995" cy="197060"/>
            </a:xfrm>
          </p:grpSpPr>
          <p:sp>
            <p:nvSpPr>
              <p:cNvPr id="486"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7"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8"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51" name="Group 350"/>
            <p:cNvGrpSpPr/>
            <p:nvPr/>
          </p:nvGrpSpPr>
          <p:grpSpPr>
            <a:xfrm>
              <a:off x="8302193" y="1883102"/>
              <a:ext cx="2672166" cy="3343808"/>
              <a:chOff x="152494" y="484271"/>
              <a:chExt cx="4008854" cy="4724995"/>
            </a:xfrm>
          </p:grpSpPr>
          <p:pic>
            <p:nvPicPr>
              <p:cNvPr id="463" name="Picture 462"/>
              <p:cNvPicPr>
                <a:picLocks noChangeAspect="1"/>
              </p:cNvPicPr>
              <p:nvPr/>
            </p:nvPicPr>
            <p:blipFill>
              <a:blip r:embed="rId3"/>
              <a:stretch>
                <a:fillRect/>
              </a:stretch>
            </p:blipFill>
            <p:spPr>
              <a:xfrm>
                <a:off x="2552101" y="4120797"/>
                <a:ext cx="1473200" cy="1016000"/>
              </a:xfrm>
              <a:prstGeom prst="rect">
                <a:avLst/>
              </a:prstGeom>
            </p:spPr>
          </p:pic>
          <p:pic>
            <p:nvPicPr>
              <p:cNvPr id="464" name="Picture 463"/>
              <p:cNvPicPr>
                <a:picLocks noChangeAspect="1"/>
              </p:cNvPicPr>
              <p:nvPr/>
            </p:nvPicPr>
            <p:blipFill>
              <a:blip r:embed="rId4"/>
              <a:stretch>
                <a:fillRect/>
              </a:stretch>
            </p:blipFill>
            <p:spPr>
              <a:xfrm>
                <a:off x="202255" y="4230643"/>
                <a:ext cx="1376709" cy="978623"/>
              </a:xfrm>
              <a:prstGeom prst="rect">
                <a:avLst/>
              </a:prstGeom>
            </p:spPr>
          </p:pic>
          <p:pic>
            <p:nvPicPr>
              <p:cNvPr id="465" name="Picture 464"/>
              <p:cNvPicPr>
                <a:picLocks noChangeAspect="1"/>
              </p:cNvPicPr>
              <p:nvPr/>
            </p:nvPicPr>
            <p:blipFill>
              <a:blip r:embed="rId5"/>
              <a:stretch>
                <a:fillRect/>
              </a:stretch>
            </p:blipFill>
            <p:spPr>
              <a:xfrm>
                <a:off x="152494" y="484271"/>
                <a:ext cx="1168400" cy="1066800"/>
              </a:xfrm>
              <a:prstGeom prst="rect">
                <a:avLst/>
              </a:prstGeom>
            </p:spPr>
          </p:pic>
          <p:sp>
            <p:nvSpPr>
              <p:cNvPr id="466" name="Rectangle 36"/>
              <p:cNvSpPr>
                <a:spLocks noChangeArrowheads="1"/>
              </p:cNvSpPr>
              <p:nvPr/>
            </p:nvSpPr>
            <p:spPr bwMode="auto">
              <a:xfrm>
                <a:off x="896732" y="4005784"/>
                <a:ext cx="44450" cy="48260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467" name="Rectangle 38"/>
              <p:cNvSpPr>
                <a:spLocks noChangeArrowheads="1"/>
              </p:cNvSpPr>
              <p:nvPr/>
            </p:nvSpPr>
            <p:spPr bwMode="auto">
              <a:xfrm>
                <a:off x="976107" y="3637484"/>
                <a:ext cx="1052513" cy="4445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468" name="Freeform 39"/>
              <p:cNvSpPr>
                <a:spLocks/>
              </p:cNvSpPr>
              <p:nvPr/>
            </p:nvSpPr>
            <p:spPr bwMode="auto">
              <a:xfrm>
                <a:off x="1053894" y="2445271"/>
                <a:ext cx="1054100" cy="1055688"/>
              </a:xfrm>
              <a:custGeom>
                <a:avLst/>
                <a:gdLst>
                  <a:gd name="T0" fmla="*/ 644 w 664"/>
                  <a:gd name="T1" fmla="*/ 665 h 665"/>
                  <a:gd name="T2" fmla="*/ 0 w 664"/>
                  <a:gd name="T3" fmla="*/ 20 h 665"/>
                  <a:gd name="T4" fmla="*/ 20 w 664"/>
                  <a:gd name="T5" fmla="*/ 0 h 665"/>
                  <a:gd name="T6" fmla="*/ 664 w 664"/>
                  <a:gd name="T7" fmla="*/ 646 h 665"/>
                  <a:gd name="T8" fmla="*/ 644 w 664"/>
                  <a:gd name="T9" fmla="*/ 665 h 665"/>
                </a:gdLst>
                <a:ahLst/>
                <a:cxnLst>
                  <a:cxn ang="0">
                    <a:pos x="T0" y="T1"/>
                  </a:cxn>
                  <a:cxn ang="0">
                    <a:pos x="T2" y="T3"/>
                  </a:cxn>
                  <a:cxn ang="0">
                    <a:pos x="T4" y="T5"/>
                  </a:cxn>
                  <a:cxn ang="0">
                    <a:pos x="T6" y="T7"/>
                  </a:cxn>
                  <a:cxn ang="0">
                    <a:pos x="T8" y="T9"/>
                  </a:cxn>
                </a:cxnLst>
                <a:rect l="0" t="0" r="r" b="b"/>
                <a:pathLst>
                  <a:path w="664" h="665">
                    <a:moveTo>
                      <a:pt x="644" y="665"/>
                    </a:moveTo>
                    <a:lnTo>
                      <a:pt x="0" y="20"/>
                    </a:lnTo>
                    <a:lnTo>
                      <a:pt x="20" y="0"/>
                    </a:lnTo>
                    <a:lnTo>
                      <a:pt x="664" y="646"/>
                    </a:lnTo>
                    <a:lnTo>
                      <a:pt x="644" y="66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469" name="Freeform 40"/>
              <p:cNvSpPr>
                <a:spLocks/>
              </p:cNvSpPr>
              <p:nvPr/>
            </p:nvSpPr>
            <p:spPr bwMode="auto">
              <a:xfrm>
                <a:off x="1258682" y="1500709"/>
                <a:ext cx="604838" cy="909638"/>
              </a:xfrm>
              <a:custGeom>
                <a:avLst/>
                <a:gdLst>
                  <a:gd name="T0" fmla="*/ 23 w 381"/>
                  <a:gd name="T1" fmla="*/ 573 h 573"/>
                  <a:gd name="T2" fmla="*/ 0 w 381"/>
                  <a:gd name="T3" fmla="*/ 558 h 573"/>
                  <a:gd name="T4" fmla="*/ 359 w 381"/>
                  <a:gd name="T5" fmla="*/ 0 h 573"/>
                  <a:gd name="T6" fmla="*/ 381 w 381"/>
                  <a:gd name="T7" fmla="*/ 15 h 573"/>
                  <a:gd name="T8" fmla="*/ 23 w 381"/>
                  <a:gd name="T9" fmla="*/ 573 h 573"/>
                </a:gdLst>
                <a:ahLst/>
                <a:cxnLst>
                  <a:cxn ang="0">
                    <a:pos x="T0" y="T1"/>
                  </a:cxn>
                  <a:cxn ang="0">
                    <a:pos x="T2" y="T3"/>
                  </a:cxn>
                  <a:cxn ang="0">
                    <a:pos x="T4" y="T5"/>
                  </a:cxn>
                  <a:cxn ang="0">
                    <a:pos x="T6" y="T7"/>
                  </a:cxn>
                  <a:cxn ang="0">
                    <a:pos x="T8" y="T9"/>
                  </a:cxn>
                </a:cxnLst>
                <a:rect l="0" t="0" r="r" b="b"/>
                <a:pathLst>
                  <a:path w="381" h="573">
                    <a:moveTo>
                      <a:pt x="23" y="573"/>
                    </a:moveTo>
                    <a:lnTo>
                      <a:pt x="0" y="558"/>
                    </a:lnTo>
                    <a:lnTo>
                      <a:pt x="359" y="0"/>
                    </a:lnTo>
                    <a:lnTo>
                      <a:pt x="381" y="15"/>
                    </a:lnTo>
                    <a:lnTo>
                      <a:pt x="23" y="5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470" name="Freeform 41"/>
              <p:cNvSpPr>
                <a:spLocks/>
              </p:cNvSpPr>
              <p:nvPr/>
            </p:nvSpPr>
            <p:spPr bwMode="auto">
              <a:xfrm>
                <a:off x="1076119" y="1187971"/>
                <a:ext cx="779463" cy="344488"/>
              </a:xfrm>
              <a:custGeom>
                <a:avLst/>
                <a:gdLst>
                  <a:gd name="T0" fmla="*/ 480 w 491"/>
                  <a:gd name="T1" fmla="*/ 217 h 217"/>
                  <a:gd name="T2" fmla="*/ 0 w 491"/>
                  <a:gd name="T3" fmla="*/ 25 h 217"/>
                  <a:gd name="T4" fmla="*/ 10 w 491"/>
                  <a:gd name="T5" fmla="*/ 0 h 217"/>
                  <a:gd name="T6" fmla="*/ 491 w 491"/>
                  <a:gd name="T7" fmla="*/ 191 h 217"/>
                  <a:gd name="T8" fmla="*/ 480 w 491"/>
                  <a:gd name="T9" fmla="*/ 217 h 217"/>
                </a:gdLst>
                <a:ahLst/>
                <a:cxnLst>
                  <a:cxn ang="0">
                    <a:pos x="T0" y="T1"/>
                  </a:cxn>
                  <a:cxn ang="0">
                    <a:pos x="T2" y="T3"/>
                  </a:cxn>
                  <a:cxn ang="0">
                    <a:pos x="T4" y="T5"/>
                  </a:cxn>
                  <a:cxn ang="0">
                    <a:pos x="T6" y="T7"/>
                  </a:cxn>
                  <a:cxn ang="0">
                    <a:pos x="T8" y="T9"/>
                  </a:cxn>
                </a:cxnLst>
                <a:rect l="0" t="0" r="r" b="b"/>
                <a:pathLst>
                  <a:path w="491" h="217">
                    <a:moveTo>
                      <a:pt x="480" y="217"/>
                    </a:moveTo>
                    <a:lnTo>
                      <a:pt x="0" y="25"/>
                    </a:lnTo>
                    <a:lnTo>
                      <a:pt x="10" y="0"/>
                    </a:lnTo>
                    <a:lnTo>
                      <a:pt x="491" y="191"/>
                    </a:lnTo>
                    <a:lnTo>
                      <a:pt x="480" y="2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471" name="Freeform 42"/>
              <p:cNvSpPr>
                <a:spLocks/>
              </p:cNvSpPr>
              <p:nvPr/>
            </p:nvSpPr>
            <p:spPr bwMode="auto">
              <a:xfrm>
                <a:off x="2096882" y="3620021"/>
                <a:ext cx="784225" cy="785813"/>
              </a:xfrm>
              <a:custGeom>
                <a:avLst/>
                <a:gdLst>
                  <a:gd name="T0" fmla="*/ 474 w 494"/>
                  <a:gd name="T1" fmla="*/ 495 h 495"/>
                  <a:gd name="T2" fmla="*/ 0 w 494"/>
                  <a:gd name="T3" fmla="*/ 19 h 495"/>
                  <a:gd name="T4" fmla="*/ 19 w 494"/>
                  <a:gd name="T5" fmla="*/ 0 h 495"/>
                  <a:gd name="T6" fmla="*/ 494 w 494"/>
                  <a:gd name="T7" fmla="*/ 474 h 495"/>
                  <a:gd name="T8" fmla="*/ 474 w 494"/>
                  <a:gd name="T9" fmla="*/ 495 h 495"/>
                </a:gdLst>
                <a:ahLst/>
                <a:cxnLst>
                  <a:cxn ang="0">
                    <a:pos x="T0" y="T1"/>
                  </a:cxn>
                  <a:cxn ang="0">
                    <a:pos x="T2" y="T3"/>
                  </a:cxn>
                  <a:cxn ang="0">
                    <a:pos x="T4" y="T5"/>
                  </a:cxn>
                  <a:cxn ang="0">
                    <a:pos x="T6" y="T7"/>
                  </a:cxn>
                  <a:cxn ang="0">
                    <a:pos x="T8" y="T9"/>
                  </a:cxn>
                </a:cxnLst>
                <a:rect l="0" t="0" r="r" b="b"/>
                <a:pathLst>
                  <a:path w="494" h="495">
                    <a:moveTo>
                      <a:pt x="474" y="495"/>
                    </a:moveTo>
                    <a:lnTo>
                      <a:pt x="0" y="19"/>
                    </a:lnTo>
                    <a:lnTo>
                      <a:pt x="19" y="0"/>
                    </a:lnTo>
                    <a:lnTo>
                      <a:pt x="494" y="474"/>
                    </a:lnTo>
                    <a:lnTo>
                      <a:pt x="474" y="49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472" name="Rectangle 43"/>
              <p:cNvSpPr>
                <a:spLocks noChangeArrowheads="1"/>
              </p:cNvSpPr>
              <p:nvPr/>
            </p:nvSpPr>
            <p:spPr bwMode="auto">
              <a:xfrm>
                <a:off x="2185782" y="3400946"/>
                <a:ext cx="992188" cy="428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473" name="Freeform 46"/>
              <p:cNvSpPr>
                <a:spLocks/>
              </p:cNvSpPr>
              <p:nvPr/>
            </p:nvSpPr>
            <p:spPr bwMode="auto">
              <a:xfrm>
                <a:off x="2073069" y="2516709"/>
                <a:ext cx="411163" cy="976313"/>
              </a:xfrm>
              <a:custGeom>
                <a:avLst/>
                <a:gdLst>
                  <a:gd name="T0" fmla="*/ 24 w 259"/>
                  <a:gd name="T1" fmla="*/ 615 h 615"/>
                  <a:gd name="T2" fmla="*/ 0 w 259"/>
                  <a:gd name="T3" fmla="*/ 605 h 615"/>
                  <a:gd name="T4" fmla="*/ 233 w 259"/>
                  <a:gd name="T5" fmla="*/ 0 h 615"/>
                  <a:gd name="T6" fmla="*/ 259 w 259"/>
                  <a:gd name="T7" fmla="*/ 11 h 615"/>
                  <a:gd name="T8" fmla="*/ 24 w 259"/>
                  <a:gd name="T9" fmla="*/ 615 h 615"/>
                </a:gdLst>
                <a:ahLst/>
                <a:cxnLst>
                  <a:cxn ang="0">
                    <a:pos x="T0" y="T1"/>
                  </a:cxn>
                  <a:cxn ang="0">
                    <a:pos x="T2" y="T3"/>
                  </a:cxn>
                  <a:cxn ang="0">
                    <a:pos x="T4" y="T5"/>
                  </a:cxn>
                  <a:cxn ang="0">
                    <a:pos x="T6" y="T7"/>
                  </a:cxn>
                  <a:cxn ang="0">
                    <a:pos x="T8" y="T9"/>
                  </a:cxn>
                </a:cxnLst>
                <a:rect l="0" t="0" r="r" b="b"/>
                <a:pathLst>
                  <a:path w="259" h="615">
                    <a:moveTo>
                      <a:pt x="24" y="615"/>
                    </a:moveTo>
                    <a:lnTo>
                      <a:pt x="0" y="605"/>
                    </a:lnTo>
                    <a:lnTo>
                      <a:pt x="233" y="0"/>
                    </a:lnTo>
                    <a:lnTo>
                      <a:pt x="259" y="11"/>
                    </a:lnTo>
                    <a:lnTo>
                      <a:pt x="24" y="61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474" name="Freeform 32"/>
              <p:cNvSpPr>
                <a:spLocks/>
              </p:cNvSpPr>
              <p:nvPr/>
            </p:nvSpPr>
            <p:spPr bwMode="auto">
              <a:xfrm>
                <a:off x="2700132" y="2988196"/>
                <a:ext cx="950913" cy="952500"/>
              </a:xfrm>
              <a:custGeom>
                <a:avLst/>
                <a:gdLst>
                  <a:gd name="T0" fmla="*/ 387 w 434"/>
                  <a:gd name="T1" fmla="*/ 131 h 434"/>
                  <a:gd name="T2" fmla="*/ 303 w 434"/>
                  <a:gd name="T3" fmla="*/ 387 h 434"/>
                  <a:gd name="T4" fmla="*/ 47 w 434"/>
                  <a:gd name="T5" fmla="*/ 303 h 434"/>
                  <a:gd name="T6" fmla="*/ 131 w 434"/>
                  <a:gd name="T7" fmla="*/ 47 h 434"/>
                  <a:gd name="T8" fmla="*/ 387 w 434"/>
                  <a:gd name="T9" fmla="*/ 131 h 434"/>
                </a:gdLst>
                <a:ahLst/>
                <a:cxnLst>
                  <a:cxn ang="0">
                    <a:pos x="T0" y="T1"/>
                  </a:cxn>
                  <a:cxn ang="0">
                    <a:pos x="T2" y="T3"/>
                  </a:cxn>
                  <a:cxn ang="0">
                    <a:pos x="T4" y="T5"/>
                  </a:cxn>
                  <a:cxn ang="0">
                    <a:pos x="T6" y="T7"/>
                  </a:cxn>
                  <a:cxn ang="0">
                    <a:pos x="T8" y="T9"/>
                  </a:cxn>
                </a:cxnLst>
                <a:rect l="0" t="0" r="r" b="b"/>
                <a:pathLst>
                  <a:path w="434" h="434">
                    <a:moveTo>
                      <a:pt x="387" y="131"/>
                    </a:moveTo>
                    <a:cubicBezTo>
                      <a:pt x="434" y="225"/>
                      <a:pt x="396" y="340"/>
                      <a:pt x="303" y="387"/>
                    </a:cubicBezTo>
                    <a:cubicBezTo>
                      <a:pt x="209" y="434"/>
                      <a:pt x="95" y="397"/>
                      <a:pt x="47" y="303"/>
                    </a:cubicBezTo>
                    <a:cubicBezTo>
                      <a:pt x="0" y="209"/>
                      <a:pt x="38" y="95"/>
                      <a:pt x="131" y="47"/>
                    </a:cubicBezTo>
                    <a:cubicBezTo>
                      <a:pt x="225" y="0"/>
                      <a:pt x="339" y="38"/>
                      <a:pt x="387" y="13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475" name="Freeform 24"/>
              <p:cNvSpPr>
                <a:spLocks/>
              </p:cNvSpPr>
              <p:nvPr/>
            </p:nvSpPr>
            <p:spPr bwMode="auto">
              <a:xfrm>
                <a:off x="441552" y="1834516"/>
                <a:ext cx="1288617" cy="1288617"/>
              </a:xfrm>
              <a:custGeom>
                <a:avLst/>
                <a:gdLst>
                  <a:gd name="T0" fmla="*/ 630 w 707"/>
                  <a:gd name="T1" fmla="*/ 214 h 707"/>
                  <a:gd name="T2" fmla="*/ 493 w 707"/>
                  <a:gd name="T3" fmla="*/ 630 h 707"/>
                  <a:gd name="T4" fmla="*/ 77 w 707"/>
                  <a:gd name="T5" fmla="*/ 493 h 707"/>
                  <a:gd name="T6" fmla="*/ 214 w 707"/>
                  <a:gd name="T7" fmla="*/ 77 h 707"/>
                  <a:gd name="T8" fmla="*/ 630 w 707"/>
                  <a:gd name="T9" fmla="*/ 214 h 707"/>
                </a:gdLst>
                <a:ahLst/>
                <a:cxnLst>
                  <a:cxn ang="0">
                    <a:pos x="T0" y="T1"/>
                  </a:cxn>
                  <a:cxn ang="0">
                    <a:pos x="T2" y="T3"/>
                  </a:cxn>
                  <a:cxn ang="0">
                    <a:pos x="T4" y="T5"/>
                  </a:cxn>
                  <a:cxn ang="0">
                    <a:pos x="T6" y="T7"/>
                  </a:cxn>
                  <a:cxn ang="0">
                    <a:pos x="T8" y="T9"/>
                  </a:cxn>
                </a:cxnLst>
                <a:rect l="0" t="0" r="r" b="b"/>
                <a:pathLst>
                  <a:path w="707" h="707">
                    <a:moveTo>
                      <a:pt x="630" y="214"/>
                    </a:moveTo>
                    <a:cubicBezTo>
                      <a:pt x="707" y="367"/>
                      <a:pt x="646" y="553"/>
                      <a:pt x="493" y="630"/>
                    </a:cubicBezTo>
                    <a:cubicBezTo>
                      <a:pt x="341" y="707"/>
                      <a:pt x="154" y="646"/>
                      <a:pt x="77" y="493"/>
                    </a:cubicBezTo>
                    <a:cubicBezTo>
                      <a:pt x="0" y="340"/>
                      <a:pt x="61" y="154"/>
                      <a:pt x="214" y="77"/>
                    </a:cubicBezTo>
                    <a:cubicBezTo>
                      <a:pt x="367" y="0"/>
                      <a:pt x="553" y="61"/>
                      <a:pt x="630" y="214"/>
                    </a:cubicBezTo>
                    <a:close/>
                  </a:path>
                </a:pathLst>
              </a:custGeom>
              <a:solidFill>
                <a:srgbClr val="23AD39"/>
              </a:solidFill>
              <a:ln>
                <a:noFill/>
              </a:ln>
            </p:spPr>
            <p:txBody>
              <a:bodyPr vert="horz" wrap="square" lIns="91440" tIns="45720" rIns="91440" bIns="45720" numCol="1" anchor="t" anchorCtr="0" compatLnSpc="1">
                <a:prstTxWarp prst="textNoShape">
                  <a:avLst/>
                </a:prstTxWarp>
              </a:bodyPr>
              <a:lstStyle/>
              <a:p>
                <a:endParaRPr lang="id-ID"/>
              </a:p>
            </p:txBody>
          </p:sp>
          <p:sp>
            <p:nvSpPr>
              <p:cNvPr id="476" name="Freeform 23"/>
              <p:cNvSpPr>
                <a:spLocks/>
              </p:cNvSpPr>
              <p:nvPr/>
            </p:nvSpPr>
            <p:spPr bwMode="auto">
              <a:xfrm>
                <a:off x="466519" y="3338064"/>
                <a:ext cx="788069" cy="832820"/>
              </a:xfrm>
              <a:custGeom>
                <a:avLst/>
                <a:gdLst>
                  <a:gd name="T0" fmla="*/ 368 w 413"/>
                  <a:gd name="T1" fmla="*/ 125 h 413"/>
                  <a:gd name="T2" fmla="*/ 288 w 413"/>
                  <a:gd name="T3" fmla="*/ 368 h 413"/>
                  <a:gd name="T4" fmla="*/ 45 w 413"/>
                  <a:gd name="T5" fmla="*/ 288 h 413"/>
                  <a:gd name="T6" fmla="*/ 125 w 413"/>
                  <a:gd name="T7" fmla="*/ 45 h 413"/>
                  <a:gd name="T8" fmla="*/ 368 w 413"/>
                  <a:gd name="T9" fmla="*/ 125 h 413"/>
                </a:gdLst>
                <a:ahLst/>
                <a:cxnLst>
                  <a:cxn ang="0">
                    <a:pos x="T0" y="T1"/>
                  </a:cxn>
                  <a:cxn ang="0">
                    <a:pos x="T2" y="T3"/>
                  </a:cxn>
                  <a:cxn ang="0">
                    <a:pos x="T4" y="T5"/>
                  </a:cxn>
                  <a:cxn ang="0">
                    <a:pos x="T6" y="T7"/>
                  </a:cxn>
                  <a:cxn ang="0">
                    <a:pos x="T8" y="T9"/>
                  </a:cxn>
                </a:cxnLst>
                <a:rect l="0" t="0" r="r" b="b"/>
                <a:pathLst>
                  <a:path w="413" h="413">
                    <a:moveTo>
                      <a:pt x="368" y="125"/>
                    </a:moveTo>
                    <a:cubicBezTo>
                      <a:pt x="413" y="214"/>
                      <a:pt x="377" y="323"/>
                      <a:pt x="288" y="368"/>
                    </a:cubicBezTo>
                    <a:cubicBezTo>
                      <a:pt x="199" y="413"/>
                      <a:pt x="90" y="377"/>
                      <a:pt x="45" y="288"/>
                    </a:cubicBezTo>
                    <a:cubicBezTo>
                      <a:pt x="0" y="199"/>
                      <a:pt x="36" y="90"/>
                      <a:pt x="125" y="45"/>
                    </a:cubicBezTo>
                    <a:cubicBezTo>
                      <a:pt x="214" y="0"/>
                      <a:pt x="323" y="36"/>
                      <a:pt x="368" y="125"/>
                    </a:cubicBez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477" name="Freeform 30"/>
              <p:cNvSpPr>
                <a:spLocks/>
              </p:cNvSpPr>
              <p:nvPr/>
            </p:nvSpPr>
            <p:spPr bwMode="auto">
              <a:xfrm>
                <a:off x="1458707" y="1124471"/>
                <a:ext cx="776288" cy="774700"/>
              </a:xfrm>
              <a:custGeom>
                <a:avLst/>
                <a:gdLst>
                  <a:gd name="T0" fmla="*/ 315 w 354"/>
                  <a:gd name="T1" fmla="*/ 107 h 353"/>
                  <a:gd name="T2" fmla="*/ 247 w 354"/>
                  <a:gd name="T3" fmla="*/ 315 h 353"/>
                  <a:gd name="T4" fmla="*/ 39 w 354"/>
                  <a:gd name="T5" fmla="*/ 246 h 353"/>
                  <a:gd name="T6" fmla="*/ 107 w 354"/>
                  <a:gd name="T7" fmla="*/ 39 h 353"/>
                  <a:gd name="T8" fmla="*/ 315 w 354"/>
                  <a:gd name="T9" fmla="*/ 107 h 353"/>
                </a:gdLst>
                <a:ahLst/>
                <a:cxnLst>
                  <a:cxn ang="0">
                    <a:pos x="T0" y="T1"/>
                  </a:cxn>
                  <a:cxn ang="0">
                    <a:pos x="T2" y="T3"/>
                  </a:cxn>
                  <a:cxn ang="0">
                    <a:pos x="T4" y="T5"/>
                  </a:cxn>
                  <a:cxn ang="0">
                    <a:pos x="T6" y="T7"/>
                  </a:cxn>
                  <a:cxn ang="0">
                    <a:pos x="T8" y="T9"/>
                  </a:cxn>
                </a:cxnLst>
                <a:rect l="0" t="0" r="r" b="b"/>
                <a:pathLst>
                  <a:path w="354" h="353">
                    <a:moveTo>
                      <a:pt x="315" y="107"/>
                    </a:moveTo>
                    <a:cubicBezTo>
                      <a:pt x="354" y="183"/>
                      <a:pt x="323" y="276"/>
                      <a:pt x="247" y="315"/>
                    </a:cubicBezTo>
                    <a:cubicBezTo>
                      <a:pt x="170" y="353"/>
                      <a:pt x="77" y="323"/>
                      <a:pt x="39" y="246"/>
                    </a:cubicBezTo>
                    <a:cubicBezTo>
                      <a:pt x="0" y="170"/>
                      <a:pt x="31" y="77"/>
                      <a:pt x="107" y="39"/>
                    </a:cubicBezTo>
                    <a:cubicBezTo>
                      <a:pt x="184" y="0"/>
                      <a:pt x="277" y="31"/>
                      <a:pt x="315" y="10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pic>
            <p:nvPicPr>
              <p:cNvPr id="478" name="Picture 477"/>
              <p:cNvPicPr>
                <a:picLocks noChangeAspect="1"/>
              </p:cNvPicPr>
              <p:nvPr/>
            </p:nvPicPr>
            <p:blipFill>
              <a:blip r:embed="rId6"/>
              <a:stretch>
                <a:fillRect/>
              </a:stretch>
            </p:blipFill>
            <p:spPr>
              <a:xfrm>
                <a:off x="706205" y="2205113"/>
                <a:ext cx="754902" cy="528019"/>
              </a:xfrm>
              <a:prstGeom prst="rect">
                <a:avLst/>
              </a:prstGeom>
            </p:spPr>
          </p:pic>
          <p:sp>
            <p:nvSpPr>
              <p:cNvPr id="479" name="Freeform 24"/>
              <p:cNvSpPr>
                <a:spLocks/>
              </p:cNvSpPr>
              <p:nvPr/>
            </p:nvSpPr>
            <p:spPr bwMode="auto">
              <a:xfrm>
                <a:off x="1279620" y="2733640"/>
                <a:ext cx="1500969" cy="1500969"/>
              </a:xfrm>
              <a:custGeom>
                <a:avLst/>
                <a:gdLst>
                  <a:gd name="T0" fmla="*/ 630 w 707"/>
                  <a:gd name="T1" fmla="*/ 214 h 707"/>
                  <a:gd name="T2" fmla="*/ 493 w 707"/>
                  <a:gd name="T3" fmla="*/ 630 h 707"/>
                  <a:gd name="T4" fmla="*/ 77 w 707"/>
                  <a:gd name="T5" fmla="*/ 493 h 707"/>
                  <a:gd name="T6" fmla="*/ 214 w 707"/>
                  <a:gd name="T7" fmla="*/ 77 h 707"/>
                  <a:gd name="T8" fmla="*/ 630 w 707"/>
                  <a:gd name="T9" fmla="*/ 214 h 707"/>
                </a:gdLst>
                <a:ahLst/>
                <a:cxnLst>
                  <a:cxn ang="0">
                    <a:pos x="T0" y="T1"/>
                  </a:cxn>
                  <a:cxn ang="0">
                    <a:pos x="T2" y="T3"/>
                  </a:cxn>
                  <a:cxn ang="0">
                    <a:pos x="T4" y="T5"/>
                  </a:cxn>
                  <a:cxn ang="0">
                    <a:pos x="T6" y="T7"/>
                  </a:cxn>
                  <a:cxn ang="0">
                    <a:pos x="T8" y="T9"/>
                  </a:cxn>
                </a:cxnLst>
                <a:rect l="0" t="0" r="r" b="b"/>
                <a:pathLst>
                  <a:path w="707" h="707">
                    <a:moveTo>
                      <a:pt x="630" y="214"/>
                    </a:moveTo>
                    <a:cubicBezTo>
                      <a:pt x="707" y="367"/>
                      <a:pt x="646" y="553"/>
                      <a:pt x="493" y="630"/>
                    </a:cubicBezTo>
                    <a:cubicBezTo>
                      <a:pt x="341" y="707"/>
                      <a:pt x="154" y="646"/>
                      <a:pt x="77" y="493"/>
                    </a:cubicBezTo>
                    <a:cubicBezTo>
                      <a:pt x="0" y="340"/>
                      <a:pt x="61" y="154"/>
                      <a:pt x="214" y="77"/>
                    </a:cubicBezTo>
                    <a:cubicBezTo>
                      <a:pt x="367" y="0"/>
                      <a:pt x="553" y="61"/>
                      <a:pt x="630" y="214"/>
                    </a:cubicBezTo>
                    <a:close/>
                  </a:path>
                </a:pathLst>
              </a:custGeom>
              <a:solidFill>
                <a:srgbClr val="23AD39"/>
              </a:solidFill>
              <a:ln>
                <a:noFill/>
              </a:ln>
            </p:spPr>
            <p:txBody>
              <a:bodyPr vert="horz" wrap="square" lIns="91440" tIns="45720" rIns="91440" bIns="45720" numCol="1" anchor="t" anchorCtr="0" compatLnSpc="1">
                <a:prstTxWarp prst="textNoShape">
                  <a:avLst/>
                </a:prstTxWarp>
              </a:bodyPr>
              <a:lstStyle/>
              <a:p>
                <a:endParaRPr lang="id-ID"/>
              </a:p>
            </p:txBody>
          </p:sp>
          <p:pic>
            <p:nvPicPr>
              <p:cNvPr id="480" name="Picture 479"/>
              <p:cNvPicPr>
                <a:picLocks noChangeAspect="1"/>
              </p:cNvPicPr>
              <p:nvPr/>
            </p:nvPicPr>
            <p:blipFill>
              <a:blip r:embed="rId7"/>
              <a:stretch>
                <a:fillRect/>
              </a:stretch>
            </p:blipFill>
            <p:spPr>
              <a:xfrm>
                <a:off x="1652982" y="3070415"/>
                <a:ext cx="743607" cy="798505"/>
              </a:xfrm>
              <a:prstGeom prst="rect">
                <a:avLst/>
              </a:prstGeom>
            </p:spPr>
          </p:pic>
          <p:sp>
            <p:nvSpPr>
              <p:cNvPr id="481" name="Freeform 15"/>
              <p:cNvSpPr>
                <a:spLocks/>
              </p:cNvSpPr>
              <p:nvPr/>
            </p:nvSpPr>
            <p:spPr bwMode="auto">
              <a:xfrm>
                <a:off x="726718" y="3544562"/>
                <a:ext cx="305330" cy="453284"/>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2" name="Freeform 15"/>
              <p:cNvSpPr>
                <a:spLocks/>
              </p:cNvSpPr>
              <p:nvPr/>
            </p:nvSpPr>
            <p:spPr bwMode="auto">
              <a:xfrm>
                <a:off x="1699351" y="1237131"/>
                <a:ext cx="305330" cy="453284"/>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3" name="Freeform 15"/>
              <p:cNvSpPr>
                <a:spLocks/>
              </p:cNvSpPr>
              <p:nvPr/>
            </p:nvSpPr>
            <p:spPr bwMode="auto">
              <a:xfrm>
                <a:off x="3051947" y="3215842"/>
                <a:ext cx="305330" cy="453284"/>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4" name="Freeform 24"/>
              <p:cNvSpPr>
                <a:spLocks/>
              </p:cNvSpPr>
              <p:nvPr/>
            </p:nvSpPr>
            <p:spPr bwMode="auto">
              <a:xfrm>
                <a:off x="2097698" y="928561"/>
                <a:ext cx="2063650" cy="2063650"/>
              </a:xfrm>
              <a:custGeom>
                <a:avLst/>
                <a:gdLst>
                  <a:gd name="T0" fmla="*/ 630 w 707"/>
                  <a:gd name="T1" fmla="*/ 214 h 707"/>
                  <a:gd name="T2" fmla="*/ 493 w 707"/>
                  <a:gd name="T3" fmla="*/ 630 h 707"/>
                  <a:gd name="T4" fmla="*/ 77 w 707"/>
                  <a:gd name="T5" fmla="*/ 493 h 707"/>
                  <a:gd name="T6" fmla="*/ 214 w 707"/>
                  <a:gd name="T7" fmla="*/ 77 h 707"/>
                  <a:gd name="T8" fmla="*/ 630 w 707"/>
                  <a:gd name="T9" fmla="*/ 214 h 707"/>
                </a:gdLst>
                <a:ahLst/>
                <a:cxnLst>
                  <a:cxn ang="0">
                    <a:pos x="T0" y="T1"/>
                  </a:cxn>
                  <a:cxn ang="0">
                    <a:pos x="T2" y="T3"/>
                  </a:cxn>
                  <a:cxn ang="0">
                    <a:pos x="T4" y="T5"/>
                  </a:cxn>
                  <a:cxn ang="0">
                    <a:pos x="T6" y="T7"/>
                  </a:cxn>
                  <a:cxn ang="0">
                    <a:pos x="T8" y="T9"/>
                  </a:cxn>
                </a:cxnLst>
                <a:rect l="0" t="0" r="r" b="b"/>
                <a:pathLst>
                  <a:path w="707" h="707">
                    <a:moveTo>
                      <a:pt x="630" y="214"/>
                    </a:moveTo>
                    <a:cubicBezTo>
                      <a:pt x="707" y="367"/>
                      <a:pt x="646" y="553"/>
                      <a:pt x="493" y="630"/>
                    </a:cubicBezTo>
                    <a:cubicBezTo>
                      <a:pt x="341" y="707"/>
                      <a:pt x="154" y="646"/>
                      <a:pt x="77" y="493"/>
                    </a:cubicBezTo>
                    <a:cubicBezTo>
                      <a:pt x="0" y="340"/>
                      <a:pt x="61" y="154"/>
                      <a:pt x="214" y="77"/>
                    </a:cubicBezTo>
                    <a:cubicBezTo>
                      <a:pt x="367" y="0"/>
                      <a:pt x="553" y="61"/>
                      <a:pt x="630" y="214"/>
                    </a:cubicBezTo>
                    <a:close/>
                  </a:path>
                </a:pathLst>
              </a:custGeom>
              <a:solidFill>
                <a:srgbClr val="23AD39"/>
              </a:solidFill>
              <a:ln>
                <a:noFill/>
              </a:ln>
            </p:spPr>
            <p:txBody>
              <a:bodyPr vert="horz" wrap="square" lIns="91440" tIns="45720" rIns="91440" bIns="45720" numCol="1" anchor="t" anchorCtr="0" compatLnSpc="1">
                <a:prstTxWarp prst="textNoShape">
                  <a:avLst/>
                </a:prstTxWarp>
              </a:bodyPr>
              <a:lstStyle/>
              <a:p>
                <a:endParaRPr lang="id-ID"/>
              </a:p>
            </p:txBody>
          </p:sp>
          <p:pic>
            <p:nvPicPr>
              <p:cNvPr id="485" name="Picture 484"/>
              <p:cNvPicPr>
                <a:picLocks noChangeAspect="1"/>
              </p:cNvPicPr>
              <p:nvPr/>
            </p:nvPicPr>
            <p:blipFill>
              <a:blip r:embed="rId8"/>
              <a:stretch>
                <a:fillRect/>
              </a:stretch>
            </p:blipFill>
            <p:spPr>
              <a:xfrm>
                <a:off x="2415997" y="1655206"/>
                <a:ext cx="1415245" cy="588417"/>
              </a:xfrm>
              <a:prstGeom prst="rect">
                <a:avLst/>
              </a:prstGeom>
            </p:spPr>
          </p:pic>
        </p:grpSp>
        <p:grpSp>
          <p:nvGrpSpPr>
            <p:cNvPr id="352" name="Group 351"/>
            <p:cNvGrpSpPr/>
            <p:nvPr/>
          </p:nvGrpSpPr>
          <p:grpSpPr>
            <a:xfrm>
              <a:off x="2864044" y="3315155"/>
              <a:ext cx="4516238" cy="3184506"/>
              <a:chOff x="770747" y="3306018"/>
              <a:chExt cx="5007386" cy="3395506"/>
            </a:xfrm>
          </p:grpSpPr>
          <p:grpSp>
            <p:nvGrpSpPr>
              <p:cNvPr id="412" name="Group 411"/>
              <p:cNvGrpSpPr/>
              <p:nvPr/>
            </p:nvGrpSpPr>
            <p:grpSpPr>
              <a:xfrm>
                <a:off x="2775897" y="3306018"/>
                <a:ext cx="3002236" cy="3217344"/>
                <a:chOff x="1690688" y="1187432"/>
                <a:chExt cx="4600574" cy="4899043"/>
              </a:xfrm>
            </p:grpSpPr>
            <p:sp>
              <p:nvSpPr>
                <p:cNvPr id="420" name="Freeform 56"/>
                <p:cNvSpPr>
                  <a:spLocks/>
                </p:cNvSpPr>
                <p:nvPr/>
              </p:nvSpPr>
              <p:spPr bwMode="auto">
                <a:xfrm>
                  <a:off x="2682391" y="2528620"/>
                  <a:ext cx="2756382" cy="3557855"/>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21" name="Group 420"/>
                <p:cNvGrpSpPr/>
                <p:nvPr/>
              </p:nvGrpSpPr>
              <p:grpSpPr>
                <a:xfrm>
                  <a:off x="1847045" y="1187432"/>
                  <a:ext cx="4354390" cy="3446980"/>
                  <a:chOff x="7223605" y="1034167"/>
                  <a:chExt cx="4779675" cy="3671505"/>
                </a:xfrm>
                <a:solidFill>
                  <a:schemeClr val="accent5">
                    <a:alpha val="70000"/>
                  </a:schemeClr>
                </a:solidFill>
              </p:grpSpPr>
              <p:sp>
                <p:nvSpPr>
                  <p:cNvPr id="454" name="Oval 453"/>
                  <p:cNvSpPr/>
                  <p:nvPr/>
                </p:nvSpPr>
                <p:spPr>
                  <a:xfrm>
                    <a:off x="7223605" y="2907942"/>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5" name="Oval 454"/>
                  <p:cNvSpPr/>
                  <p:nvPr/>
                </p:nvSpPr>
                <p:spPr>
                  <a:xfrm>
                    <a:off x="8051873" y="4113273"/>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6" name="Oval 455"/>
                  <p:cNvSpPr/>
                  <p:nvPr/>
                </p:nvSpPr>
                <p:spPr>
                  <a:xfrm>
                    <a:off x="8576155" y="1922081"/>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7" name="Oval 456"/>
                  <p:cNvSpPr/>
                  <p:nvPr/>
                </p:nvSpPr>
                <p:spPr>
                  <a:xfrm>
                    <a:off x="9722732" y="3212873"/>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8" name="Oval 457"/>
                  <p:cNvSpPr/>
                  <p:nvPr/>
                </p:nvSpPr>
                <p:spPr>
                  <a:xfrm>
                    <a:off x="8647793" y="259875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9" name="Oval 458"/>
                  <p:cNvSpPr/>
                  <p:nvPr/>
                </p:nvSpPr>
                <p:spPr>
                  <a:xfrm>
                    <a:off x="10147702" y="416441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0" name="Oval 459"/>
                  <p:cNvSpPr/>
                  <p:nvPr/>
                </p:nvSpPr>
                <p:spPr>
                  <a:xfrm>
                    <a:off x="11150960" y="2163063"/>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1" name="Oval 460"/>
                  <p:cNvSpPr/>
                  <p:nvPr/>
                </p:nvSpPr>
                <p:spPr>
                  <a:xfrm>
                    <a:off x="11294540" y="3501142"/>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2" name="Oval 461"/>
                  <p:cNvSpPr/>
                  <p:nvPr/>
                </p:nvSpPr>
                <p:spPr>
                  <a:xfrm>
                    <a:off x="9368362" y="1034167"/>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22" name="Group 421"/>
                <p:cNvGrpSpPr/>
                <p:nvPr/>
              </p:nvGrpSpPr>
              <p:grpSpPr>
                <a:xfrm>
                  <a:off x="1745794" y="1475048"/>
                  <a:ext cx="4361990" cy="3503030"/>
                  <a:chOff x="7071416" y="1121303"/>
                  <a:chExt cx="4788017" cy="3731205"/>
                </a:xfrm>
                <a:solidFill>
                  <a:schemeClr val="accent2">
                    <a:alpha val="40000"/>
                  </a:schemeClr>
                </a:solidFill>
              </p:grpSpPr>
              <p:sp>
                <p:nvSpPr>
                  <p:cNvPr id="444" name="Oval 443"/>
                  <p:cNvSpPr/>
                  <p:nvPr/>
                </p:nvSpPr>
                <p:spPr>
                  <a:xfrm>
                    <a:off x="7071416" y="1970672"/>
                    <a:ext cx="604144" cy="604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5" name="Oval 444"/>
                  <p:cNvSpPr/>
                  <p:nvPr/>
                </p:nvSpPr>
                <p:spPr>
                  <a:xfrm>
                    <a:off x="10028885" y="2266337"/>
                    <a:ext cx="778885" cy="7788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6" name="Oval 445"/>
                  <p:cNvSpPr/>
                  <p:nvPr/>
                </p:nvSpPr>
                <p:spPr>
                  <a:xfrm>
                    <a:off x="8444595" y="4164419"/>
                    <a:ext cx="688089" cy="688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7" name="Oval 446"/>
                  <p:cNvSpPr/>
                  <p:nvPr/>
                </p:nvSpPr>
                <p:spPr>
                  <a:xfrm>
                    <a:off x="10677336" y="3875937"/>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8" name="Oval 447"/>
                  <p:cNvSpPr/>
                  <p:nvPr/>
                </p:nvSpPr>
                <p:spPr>
                  <a:xfrm>
                    <a:off x="11598565" y="2698248"/>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9" name="Oval 448"/>
                  <p:cNvSpPr/>
                  <p:nvPr/>
                </p:nvSpPr>
                <p:spPr>
                  <a:xfrm>
                    <a:off x="7688405" y="2869385"/>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0" name="Oval 449"/>
                  <p:cNvSpPr/>
                  <p:nvPr/>
                </p:nvSpPr>
                <p:spPr>
                  <a:xfrm>
                    <a:off x="9592298" y="1865334"/>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1" name="Oval 450"/>
                  <p:cNvSpPr/>
                  <p:nvPr/>
                </p:nvSpPr>
                <p:spPr>
                  <a:xfrm>
                    <a:off x="7838577" y="1121303"/>
                    <a:ext cx="759965" cy="7599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2" name="Oval 451"/>
                  <p:cNvSpPr/>
                  <p:nvPr/>
                </p:nvSpPr>
                <p:spPr>
                  <a:xfrm>
                    <a:off x="9111041" y="3345133"/>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3" name="Oval 452"/>
                  <p:cNvSpPr/>
                  <p:nvPr/>
                </p:nvSpPr>
                <p:spPr>
                  <a:xfrm>
                    <a:off x="11106733" y="2785942"/>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23" name="Group 422"/>
                <p:cNvGrpSpPr/>
                <p:nvPr/>
              </p:nvGrpSpPr>
              <p:grpSpPr>
                <a:xfrm>
                  <a:off x="2326098" y="1787632"/>
                  <a:ext cx="3774188" cy="3235683"/>
                  <a:chOff x="7242069" y="1000204"/>
                  <a:chExt cx="4142805" cy="3446444"/>
                </a:xfrm>
                <a:solidFill>
                  <a:schemeClr val="accent1">
                    <a:alpha val="20000"/>
                  </a:schemeClr>
                </a:solidFill>
              </p:grpSpPr>
              <p:sp>
                <p:nvSpPr>
                  <p:cNvPr id="434" name="Oval 433"/>
                  <p:cNvSpPr/>
                  <p:nvPr/>
                </p:nvSpPr>
                <p:spPr>
                  <a:xfrm>
                    <a:off x="8373143" y="1000204"/>
                    <a:ext cx="1180478" cy="11804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5" name="Oval 434"/>
                  <p:cNvSpPr/>
                  <p:nvPr/>
                </p:nvSpPr>
                <p:spPr>
                  <a:xfrm>
                    <a:off x="9793458" y="1543897"/>
                    <a:ext cx="673424" cy="6734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6" name="Oval 435"/>
                  <p:cNvSpPr/>
                  <p:nvPr/>
                </p:nvSpPr>
                <p:spPr>
                  <a:xfrm>
                    <a:off x="7728795" y="3028844"/>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7" name="Oval 436"/>
                  <p:cNvSpPr/>
                  <p:nvPr/>
                </p:nvSpPr>
                <p:spPr>
                  <a:xfrm>
                    <a:off x="10055853" y="2924511"/>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8" name="Oval 437"/>
                  <p:cNvSpPr/>
                  <p:nvPr/>
                </p:nvSpPr>
                <p:spPr>
                  <a:xfrm>
                    <a:off x="7242069" y="1362158"/>
                    <a:ext cx="550776" cy="5507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9" name="Oval 438"/>
                  <p:cNvSpPr/>
                  <p:nvPr/>
                </p:nvSpPr>
                <p:spPr>
                  <a:xfrm>
                    <a:off x="7460786" y="2351919"/>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0" name="Oval 439"/>
                  <p:cNvSpPr/>
                  <p:nvPr/>
                </p:nvSpPr>
                <p:spPr>
                  <a:xfrm>
                    <a:off x="10593255" y="2042438"/>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1" name="Oval 440"/>
                  <p:cNvSpPr/>
                  <p:nvPr/>
                </p:nvSpPr>
                <p:spPr>
                  <a:xfrm>
                    <a:off x="11048082" y="1704777"/>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2" name="Oval 441"/>
                  <p:cNvSpPr/>
                  <p:nvPr/>
                </p:nvSpPr>
                <p:spPr>
                  <a:xfrm>
                    <a:off x="11027370" y="3450791"/>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3" name="Oval 442"/>
                  <p:cNvSpPr/>
                  <p:nvPr/>
                </p:nvSpPr>
                <p:spPr>
                  <a:xfrm>
                    <a:off x="8453970" y="3618181"/>
                    <a:ext cx="828467" cy="8284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24" name="Oval 423"/>
                <p:cNvSpPr/>
                <p:nvPr/>
              </p:nvSpPr>
              <p:spPr>
                <a:xfrm>
                  <a:off x="2444282" y="1314287"/>
                  <a:ext cx="1380067" cy="1422217"/>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5" name="Oval 424"/>
                <p:cNvSpPr/>
                <p:nvPr/>
              </p:nvSpPr>
              <p:spPr>
                <a:xfrm>
                  <a:off x="4365175" y="1553384"/>
                  <a:ext cx="1309284" cy="1349272"/>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6" name="Oval 425"/>
                <p:cNvSpPr/>
                <p:nvPr/>
              </p:nvSpPr>
              <p:spPr>
                <a:xfrm>
                  <a:off x="1690688" y="2890602"/>
                  <a:ext cx="1309284" cy="1349272"/>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7" name="Oval 426"/>
                <p:cNvSpPr/>
                <p:nvPr/>
              </p:nvSpPr>
              <p:spPr>
                <a:xfrm>
                  <a:off x="4981978" y="3088606"/>
                  <a:ext cx="1309284" cy="1349272"/>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28" name="Picture 4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1089" y="3414902"/>
                  <a:ext cx="786384" cy="786384"/>
                </a:xfrm>
                <a:prstGeom prst="rect">
                  <a:avLst/>
                </a:prstGeom>
              </p:spPr>
            </p:pic>
            <p:sp>
              <p:nvSpPr>
                <p:cNvPr id="429" name="Freeform 34"/>
                <p:cNvSpPr>
                  <a:spLocks noEditPoints="1"/>
                </p:cNvSpPr>
                <p:nvPr/>
              </p:nvSpPr>
              <p:spPr bwMode="auto">
                <a:xfrm>
                  <a:off x="2833019" y="1753798"/>
                  <a:ext cx="575505" cy="577074"/>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430" name="Group 429"/>
                <p:cNvGrpSpPr/>
                <p:nvPr/>
              </p:nvGrpSpPr>
              <p:grpSpPr>
                <a:xfrm>
                  <a:off x="2072057" y="3272227"/>
                  <a:ext cx="493350" cy="561786"/>
                  <a:chOff x="-17462" y="-3175"/>
                  <a:chExt cx="4600575" cy="5238750"/>
                </a:xfrm>
                <a:solidFill>
                  <a:schemeClr val="bg1"/>
                </a:solidFill>
              </p:grpSpPr>
              <p:sp>
                <p:nvSpPr>
                  <p:cNvPr id="432" name="Freeform 431"/>
                  <p:cNvSpPr>
                    <a:spLocks noEditPoints="1"/>
                  </p:cNvSpPr>
                  <p:nvPr/>
                </p:nvSpPr>
                <p:spPr bwMode="auto">
                  <a:xfrm>
                    <a:off x="-17462" y="-3175"/>
                    <a:ext cx="4600575" cy="5238750"/>
                  </a:xfrm>
                  <a:custGeom>
                    <a:avLst/>
                    <a:gdLst>
                      <a:gd name="T0" fmla="*/ 899 w 1224"/>
                      <a:gd name="T1" fmla="*/ 44 h 1394"/>
                      <a:gd name="T2" fmla="*/ 318 w 1224"/>
                      <a:gd name="T3" fmla="*/ 92 h 1394"/>
                      <a:gd name="T4" fmla="*/ 105 w 1224"/>
                      <a:gd name="T5" fmla="*/ 367 h 1394"/>
                      <a:gd name="T6" fmla="*/ 105 w 1224"/>
                      <a:gd name="T7" fmla="*/ 538 h 1394"/>
                      <a:gd name="T8" fmla="*/ 109 w 1224"/>
                      <a:gd name="T9" fmla="*/ 554 h 1394"/>
                      <a:gd name="T10" fmla="*/ 60 w 1224"/>
                      <a:gd name="T11" fmla="*/ 631 h 1394"/>
                      <a:gd name="T12" fmla="*/ 22 w 1224"/>
                      <a:gd name="T13" fmla="*/ 686 h 1394"/>
                      <a:gd name="T14" fmla="*/ 22 w 1224"/>
                      <a:gd name="T15" fmla="*/ 687 h 1394"/>
                      <a:gd name="T16" fmla="*/ 56 w 1224"/>
                      <a:gd name="T17" fmla="*/ 841 h 1394"/>
                      <a:gd name="T18" fmla="*/ 77 w 1224"/>
                      <a:gd name="T19" fmla="*/ 914 h 1394"/>
                      <a:gd name="T20" fmla="*/ 116 w 1224"/>
                      <a:gd name="T21" fmla="*/ 1011 h 1394"/>
                      <a:gd name="T22" fmla="*/ 116 w 1224"/>
                      <a:gd name="T23" fmla="*/ 1080 h 1394"/>
                      <a:gd name="T24" fmla="*/ 263 w 1224"/>
                      <a:gd name="T25" fmla="*/ 1204 h 1394"/>
                      <a:gd name="T26" fmla="*/ 380 w 1224"/>
                      <a:gd name="T27" fmla="*/ 1292 h 1394"/>
                      <a:gd name="T28" fmla="*/ 962 w 1224"/>
                      <a:gd name="T29" fmla="*/ 1394 h 1394"/>
                      <a:gd name="T30" fmla="*/ 1068 w 1224"/>
                      <a:gd name="T31" fmla="*/ 1268 h 1394"/>
                      <a:gd name="T32" fmla="*/ 1034 w 1224"/>
                      <a:gd name="T33" fmla="*/ 991 h 1394"/>
                      <a:gd name="T34" fmla="*/ 1209 w 1224"/>
                      <a:gd name="T35" fmla="*/ 649 h 1394"/>
                      <a:gd name="T36" fmla="*/ 1099 w 1224"/>
                      <a:gd name="T37" fmla="*/ 184 h 1394"/>
                      <a:gd name="T38" fmla="*/ 976 w 1224"/>
                      <a:gd name="T39" fmla="*/ 943 h 1394"/>
                      <a:gd name="T40" fmla="*/ 994 w 1224"/>
                      <a:gd name="T41" fmla="*/ 1281 h 1394"/>
                      <a:gd name="T42" fmla="*/ 962 w 1224"/>
                      <a:gd name="T43" fmla="*/ 1319 h 1394"/>
                      <a:gd name="T44" fmla="*/ 455 w 1224"/>
                      <a:gd name="T45" fmla="*/ 1288 h 1394"/>
                      <a:gd name="T46" fmla="*/ 405 w 1224"/>
                      <a:gd name="T47" fmla="*/ 1098 h 1394"/>
                      <a:gd name="T48" fmla="*/ 263 w 1224"/>
                      <a:gd name="T49" fmla="*/ 1129 h 1394"/>
                      <a:gd name="T50" fmla="*/ 157 w 1224"/>
                      <a:gd name="T51" fmla="*/ 940 h 1394"/>
                      <a:gd name="T52" fmla="*/ 171 w 1224"/>
                      <a:gd name="T53" fmla="*/ 884 h 1394"/>
                      <a:gd name="T54" fmla="*/ 134 w 1224"/>
                      <a:gd name="T55" fmla="*/ 864 h 1394"/>
                      <a:gd name="T56" fmla="*/ 146 w 1224"/>
                      <a:gd name="T57" fmla="*/ 807 h 1394"/>
                      <a:gd name="T58" fmla="*/ 101 w 1224"/>
                      <a:gd name="T59" fmla="*/ 781 h 1394"/>
                      <a:gd name="T60" fmla="*/ 85 w 1224"/>
                      <a:gd name="T61" fmla="*/ 727 h 1394"/>
                      <a:gd name="T62" fmla="*/ 174 w 1224"/>
                      <a:gd name="T63" fmla="*/ 594 h 1394"/>
                      <a:gd name="T64" fmla="*/ 178 w 1224"/>
                      <a:gd name="T65" fmla="*/ 522 h 1394"/>
                      <a:gd name="T66" fmla="*/ 177 w 1224"/>
                      <a:gd name="T67" fmla="*/ 386 h 1394"/>
                      <a:gd name="T68" fmla="*/ 1135 w 1224"/>
                      <a:gd name="T69" fmla="*/ 638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4" h="1394">
                        <a:moveTo>
                          <a:pt x="1099" y="184"/>
                        </a:moveTo>
                        <a:cubicBezTo>
                          <a:pt x="1047" y="122"/>
                          <a:pt x="979" y="75"/>
                          <a:pt x="899" y="44"/>
                        </a:cubicBezTo>
                        <a:cubicBezTo>
                          <a:pt x="827" y="15"/>
                          <a:pt x="745" y="0"/>
                          <a:pt x="662" y="0"/>
                        </a:cubicBezTo>
                        <a:cubicBezTo>
                          <a:pt x="538" y="0"/>
                          <a:pt x="417" y="33"/>
                          <a:pt x="318" y="92"/>
                        </a:cubicBezTo>
                        <a:cubicBezTo>
                          <a:pt x="265" y="123"/>
                          <a:pt x="221" y="162"/>
                          <a:pt x="185" y="206"/>
                        </a:cubicBezTo>
                        <a:cubicBezTo>
                          <a:pt x="146" y="255"/>
                          <a:pt x="119" y="309"/>
                          <a:pt x="105" y="367"/>
                        </a:cubicBezTo>
                        <a:cubicBezTo>
                          <a:pt x="92" y="417"/>
                          <a:pt x="91" y="475"/>
                          <a:pt x="101" y="522"/>
                        </a:cubicBezTo>
                        <a:cubicBezTo>
                          <a:pt x="105" y="538"/>
                          <a:pt x="105" y="538"/>
                          <a:pt x="105" y="538"/>
                        </a:cubicBezTo>
                        <a:cubicBezTo>
                          <a:pt x="106" y="543"/>
                          <a:pt x="107" y="548"/>
                          <a:pt x="109" y="551"/>
                        </a:cubicBezTo>
                        <a:cubicBezTo>
                          <a:pt x="109" y="552"/>
                          <a:pt x="109" y="553"/>
                          <a:pt x="109" y="554"/>
                        </a:cubicBezTo>
                        <a:cubicBezTo>
                          <a:pt x="106" y="561"/>
                          <a:pt x="106" y="561"/>
                          <a:pt x="106" y="561"/>
                        </a:cubicBezTo>
                        <a:cubicBezTo>
                          <a:pt x="95" y="584"/>
                          <a:pt x="78" y="607"/>
                          <a:pt x="60" y="631"/>
                        </a:cubicBezTo>
                        <a:cubicBezTo>
                          <a:pt x="48" y="649"/>
                          <a:pt x="35" y="667"/>
                          <a:pt x="22" y="686"/>
                        </a:cubicBezTo>
                        <a:cubicBezTo>
                          <a:pt x="22" y="686"/>
                          <a:pt x="22" y="686"/>
                          <a:pt x="22" y="686"/>
                        </a:cubicBezTo>
                        <a:cubicBezTo>
                          <a:pt x="22" y="686"/>
                          <a:pt x="22" y="686"/>
                          <a:pt x="22" y="686"/>
                        </a:cubicBezTo>
                        <a:cubicBezTo>
                          <a:pt x="22" y="687"/>
                          <a:pt x="22" y="687"/>
                          <a:pt x="22" y="687"/>
                        </a:cubicBezTo>
                        <a:cubicBezTo>
                          <a:pt x="4" y="715"/>
                          <a:pt x="0" y="748"/>
                          <a:pt x="9" y="779"/>
                        </a:cubicBezTo>
                        <a:cubicBezTo>
                          <a:pt x="17" y="805"/>
                          <a:pt x="34" y="827"/>
                          <a:pt x="56" y="841"/>
                        </a:cubicBezTo>
                        <a:cubicBezTo>
                          <a:pt x="55" y="860"/>
                          <a:pt x="58" y="880"/>
                          <a:pt x="67" y="897"/>
                        </a:cubicBezTo>
                        <a:cubicBezTo>
                          <a:pt x="70" y="903"/>
                          <a:pt x="73" y="909"/>
                          <a:pt x="77" y="914"/>
                        </a:cubicBezTo>
                        <a:cubicBezTo>
                          <a:pt x="75" y="938"/>
                          <a:pt x="81" y="964"/>
                          <a:pt x="97" y="984"/>
                        </a:cubicBezTo>
                        <a:cubicBezTo>
                          <a:pt x="116" y="1011"/>
                          <a:pt x="116" y="1011"/>
                          <a:pt x="116" y="1011"/>
                        </a:cubicBezTo>
                        <a:cubicBezTo>
                          <a:pt x="116" y="1014"/>
                          <a:pt x="116" y="1019"/>
                          <a:pt x="116" y="1022"/>
                        </a:cubicBezTo>
                        <a:cubicBezTo>
                          <a:pt x="115" y="1038"/>
                          <a:pt x="113" y="1059"/>
                          <a:pt x="116" y="1080"/>
                        </a:cubicBezTo>
                        <a:cubicBezTo>
                          <a:pt x="120" y="1113"/>
                          <a:pt x="131" y="1140"/>
                          <a:pt x="151" y="1161"/>
                        </a:cubicBezTo>
                        <a:cubicBezTo>
                          <a:pt x="178" y="1189"/>
                          <a:pt x="216" y="1204"/>
                          <a:pt x="263" y="1204"/>
                        </a:cubicBezTo>
                        <a:cubicBezTo>
                          <a:pt x="294" y="1204"/>
                          <a:pt x="330" y="1198"/>
                          <a:pt x="373" y="1186"/>
                        </a:cubicBezTo>
                        <a:cubicBezTo>
                          <a:pt x="375" y="1213"/>
                          <a:pt x="378" y="1247"/>
                          <a:pt x="380" y="1292"/>
                        </a:cubicBezTo>
                        <a:cubicBezTo>
                          <a:pt x="383" y="1349"/>
                          <a:pt x="430" y="1394"/>
                          <a:pt x="488" y="1394"/>
                        </a:cubicBezTo>
                        <a:cubicBezTo>
                          <a:pt x="962" y="1394"/>
                          <a:pt x="962" y="1394"/>
                          <a:pt x="962" y="1394"/>
                        </a:cubicBezTo>
                        <a:cubicBezTo>
                          <a:pt x="994" y="1394"/>
                          <a:pt x="1024" y="1380"/>
                          <a:pt x="1045" y="1356"/>
                        </a:cubicBezTo>
                        <a:cubicBezTo>
                          <a:pt x="1065" y="1331"/>
                          <a:pt x="1074" y="1299"/>
                          <a:pt x="1068" y="1268"/>
                        </a:cubicBezTo>
                        <a:cubicBezTo>
                          <a:pt x="1025" y="1025"/>
                          <a:pt x="1025" y="1025"/>
                          <a:pt x="1025" y="1025"/>
                        </a:cubicBezTo>
                        <a:cubicBezTo>
                          <a:pt x="1023" y="1013"/>
                          <a:pt x="1026" y="1001"/>
                          <a:pt x="1034" y="991"/>
                        </a:cubicBezTo>
                        <a:cubicBezTo>
                          <a:pt x="1068" y="950"/>
                          <a:pt x="1108" y="901"/>
                          <a:pt x="1141" y="843"/>
                        </a:cubicBezTo>
                        <a:cubicBezTo>
                          <a:pt x="1177" y="780"/>
                          <a:pt x="1199" y="717"/>
                          <a:pt x="1209" y="649"/>
                        </a:cubicBezTo>
                        <a:cubicBezTo>
                          <a:pt x="1224" y="553"/>
                          <a:pt x="1221" y="464"/>
                          <a:pt x="1201" y="384"/>
                        </a:cubicBezTo>
                        <a:cubicBezTo>
                          <a:pt x="1182" y="308"/>
                          <a:pt x="1148" y="240"/>
                          <a:pt x="1099" y="184"/>
                        </a:cubicBezTo>
                        <a:close/>
                        <a:moveTo>
                          <a:pt x="1135" y="638"/>
                        </a:moveTo>
                        <a:cubicBezTo>
                          <a:pt x="1116" y="765"/>
                          <a:pt x="1049" y="857"/>
                          <a:pt x="976" y="943"/>
                        </a:cubicBezTo>
                        <a:cubicBezTo>
                          <a:pt x="954" y="969"/>
                          <a:pt x="945" y="1004"/>
                          <a:pt x="951" y="1038"/>
                        </a:cubicBezTo>
                        <a:cubicBezTo>
                          <a:pt x="994" y="1281"/>
                          <a:pt x="994" y="1281"/>
                          <a:pt x="994" y="1281"/>
                        </a:cubicBezTo>
                        <a:cubicBezTo>
                          <a:pt x="996" y="1290"/>
                          <a:pt x="993" y="1300"/>
                          <a:pt x="987" y="1308"/>
                        </a:cubicBezTo>
                        <a:cubicBezTo>
                          <a:pt x="981" y="1315"/>
                          <a:pt x="972" y="1319"/>
                          <a:pt x="962" y="1319"/>
                        </a:cubicBezTo>
                        <a:cubicBezTo>
                          <a:pt x="488" y="1319"/>
                          <a:pt x="488" y="1319"/>
                          <a:pt x="488" y="1319"/>
                        </a:cubicBezTo>
                        <a:cubicBezTo>
                          <a:pt x="470" y="1319"/>
                          <a:pt x="456" y="1306"/>
                          <a:pt x="455" y="1288"/>
                        </a:cubicBezTo>
                        <a:cubicBezTo>
                          <a:pt x="451" y="1206"/>
                          <a:pt x="446" y="1155"/>
                          <a:pt x="443" y="1127"/>
                        </a:cubicBezTo>
                        <a:cubicBezTo>
                          <a:pt x="441" y="1114"/>
                          <a:pt x="423" y="1098"/>
                          <a:pt x="405" y="1098"/>
                        </a:cubicBezTo>
                        <a:cubicBezTo>
                          <a:pt x="401" y="1098"/>
                          <a:pt x="398" y="1099"/>
                          <a:pt x="395" y="1100"/>
                        </a:cubicBezTo>
                        <a:cubicBezTo>
                          <a:pt x="336" y="1120"/>
                          <a:pt x="294" y="1129"/>
                          <a:pt x="263" y="1129"/>
                        </a:cubicBezTo>
                        <a:cubicBezTo>
                          <a:pt x="148" y="1129"/>
                          <a:pt x="208" y="1009"/>
                          <a:pt x="186" y="979"/>
                        </a:cubicBezTo>
                        <a:cubicBezTo>
                          <a:pt x="157" y="940"/>
                          <a:pt x="157" y="940"/>
                          <a:pt x="157" y="940"/>
                        </a:cubicBezTo>
                        <a:cubicBezTo>
                          <a:pt x="150" y="930"/>
                          <a:pt x="150" y="917"/>
                          <a:pt x="156" y="907"/>
                        </a:cubicBezTo>
                        <a:cubicBezTo>
                          <a:pt x="171" y="884"/>
                          <a:pt x="171" y="884"/>
                          <a:pt x="171" y="884"/>
                        </a:cubicBezTo>
                        <a:cubicBezTo>
                          <a:pt x="152" y="879"/>
                          <a:pt x="152" y="879"/>
                          <a:pt x="152" y="879"/>
                        </a:cubicBezTo>
                        <a:cubicBezTo>
                          <a:pt x="144" y="877"/>
                          <a:pt x="138" y="871"/>
                          <a:pt x="134" y="864"/>
                        </a:cubicBezTo>
                        <a:cubicBezTo>
                          <a:pt x="130" y="857"/>
                          <a:pt x="130" y="848"/>
                          <a:pt x="133" y="841"/>
                        </a:cubicBezTo>
                        <a:cubicBezTo>
                          <a:pt x="146" y="807"/>
                          <a:pt x="146" y="807"/>
                          <a:pt x="146" y="807"/>
                        </a:cubicBezTo>
                        <a:cubicBezTo>
                          <a:pt x="148" y="804"/>
                          <a:pt x="146" y="801"/>
                          <a:pt x="143" y="799"/>
                        </a:cubicBezTo>
                        <a:cubicBezTo>
                          <a:pt x="101" y="781"/>
                          <a:pt x="101" y="781"/>
                          <a:pt x="101" y="781"/>
                        </a:cubicBezTo>
                        <a:cubicBezTo>
                          <a:pt x="92" y="776"/>
                          <a:pt x="84" y="768"/>
                          <a:pt x="81" y="758"/>
                        </a:cubicBezTo>
                        <a:cubicBezTo>
                          <a:pt x="78" y="747"/>
                          <a:pt x="80" y="736"/>
                          <a:pt x="85" y="727"/>
                        </a:cubicBezTo>
                        <a:cubicBezTo>
                          <a:pt x="86" y="726"/>
                          <a:pt x="86" y="726"/>
                          <a:pt x="86" y="726"/>
                        </a:cubicBezTo>
                        <a:cubicBezTo>
                          <a:pt x="114" y="681"/>
                          <a:pt x="150" y="641"/>
                          <a:pt x="174" y="594"/>
                        </a:cubicBezTo>
                        <a:cubicBezTo>
                          <a:pt x="184" y="573"/>
                          <a:pt x="184" y="573"/>
                          <a:pt x="184" y="573"/>
                        </a:cubicBezTo>
                        <a:cubicBezTo>
                          <a:pt x="191" y="559"/>
                          <a:pt x="182" y="537"/>
                          <a:pt x="178" y="522"/>
                        </a:cubicBezTo>
                        <a:cubicBezTo>
                          <a:pt x="175" y="505"/>
                          <a:pt x="175" y="505"/>
                          <a:pt x="175" y="505"/>
                        </a:cubicBezTo>
                        <a:cubicBezTo>
                          <a:pt x="166" y="468"/>
                          <a:pt x="168" y="422"/>
                          <a:pt x="177" y="386"/>
                        </a:cubicBezTo>
                        <a:cubicBezTo>
                          <a:pt x="227" y="187"/>
                          <a:pt x="445" y="75"/>
                          <a:pt x="662" y="75"/>
                        </a:cubicBezTo>
                        <a:cubicBezTo>
                          <a:pt x="929" y="75"/>
                          <a:pt x="1195" y="247"/>
                          <a:pt x="1135" y="6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3" name="Freeform 432"/>
                  <p:cNvSpPr>
                    <a:spLocks/>
                  </p:cNvSpPr>
                  <p:nvPr/>
                </p:nvSpPr>
                <p:spPr bwMode="auto">
                  <a:xfrm>
                    <a:off x="866776" y="496888"/>
                    <a:ext cx="3243263" cy="2638425"/>
                  </a:xfrm>
                  <a:custGeom>
                    <a:avLst/>
                    <a:gdLst>
                      <a:gd name="T0" fmla="*/ 571 w 863"/>
                      <a:gd name="T1" fmla="*/ 31 h 702"/>
                      <a:gd name="T2" fmla="*/ 506 w 863"/>
                      <a:gd name="T3" fmla="*/ 7 h 702"/>
                      <a:gd name="T4" fmla="*/ 463 w 863"/>
                      <a:gd name="T5" fmla="*/ 16 h 702"/>
                      <a:gd name="T6" fmla="*/ 416 w 863"/>
                      <a:gd name="T7" fmla="*/ 0 h 702"/>
                      <a:gd name="T8" fmla="*/ 378 w 863"/>
                      <a:gd name="T9" fmla="*/ 10 h 702"/>
                      <a:gd name="T10" fmla="*/ 348 w 863"/>
                      <a:gd name="T11" fmla="*/ 7 h 702"/>
                      <a:gd name="T12" fmla="*/ 262 w 863"/>
                      <a:gd name="T13" fmla="*/ 36 h 702"/>
                      <a:gd name="T14" fmla="*/ 253 w 863"/>
                      <a:gd name="T15" fmla="*/ 36 h 702"/>
                      <a:gd name="T16" fmla="*/ 149 w 863"/>
                      <a:gd name="T17" fmla="*/ 84 h 702"/>
                      <a:gd name="T18" fmla="*/ 58 w 863"/>
                      <a:gd name="T19" fmla="*/ 191 h 702"/>
                      <a:gd name="T20" fmla="*/ 23 w 863"/>
                      <a:gd name="T21" fmla="*/ 242 h 702"/>
                      <a:gd name="T22" fmla="*/ 24 w 863"/>
                      <a:gd name="T23" fmla="*/ 250 h 702"/>
                      <a:gd name="T24" fmla="*/ 0 w 863"/>
                      <a:gd name="T25" fmla="*/ 326 h 702"/>
                      <a:gd name="T26" fmla="*/ 61 w 863"/>
                      <a:gd name="T27" fmla="*/ 438 h 702"/>
                      <a:gd name="T28" fmla="*/ 161 w 863"/>
                      <a:gd name="T29" fmla="*/ 509 h 702"/>
                      <a:gd name="T30" fmla="*/ 211 w 863"/>
                      <a:gd name="T31" fmla="*/ 496 h 702"/>
                      <a:gd name="T32" fmla="*/ 275 w 863"/>
                      <a:gd name="T33" fmla="*/ 535 h 702"/>
                      <a:gd name="T34" fmla="*/ 405 w 863"/>
                      <a:gd name="T35" fmla="*/ 626 h 702"/>
                      <a:gd name="T36" fmla="*/ 460 w 863"/>
                      <a:gd name="T37" fmla="*/ 614 h 702"/>
                      <a:gd name="T38" fmla="*/ 609 w 863"/>
                      <a:gd name="T39" fmla="*/ 702 h 702"/>
                      <a:gd name="T40" fmla="*/ 766 w 863"/>
                      <a:gd name="T41" fmla="*/ 594 h 702"/>
                      <a:gd name="T42" fmla="*/ 854 w 863"/>
                      <a:gd name="T43" fmla="*/ 446 h 702"/>
                      <a:gd name="T44" fmla="*/ 852 w 863"/>
                      <a:gd name="T45" fmla="*/ 415 h 702"/>
                      <a:gd name="T46" fmla="*/ 863 w 863"/>
                      <a:gd name="T47" fmla="*/ 365 h 702"/>
                      <a:gd name="T48" fmla="*/ 834 w 863"/>
                      <a:gd name="T49" fmla="*/ 288 h 702"/>
                      <a:gd name="T50" fmla="*/ 836 w 863"/>
                      <a:gd name="T51" fmla="*/ 270 h 702"/>
                      <a:gd name="T52" fmla="*/ 767 w 863"/>
                      <a:gd name="T53" fmla="*/ 164 h 702"/>
                      <a:gd name="T54" fmla="*/ 571 w 863"/>
                      <a:gd name="T55"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3" h="702">
                        <a:moveTo>
                          <a:pt x="571" y="31"/>
                        </a:moveTo>
                        <a:cubicBezTo>
                          <a:pt x="554" y="16"/>
                          <a:pt x="531" y="7"/>
                          <a:pt x="506" y="7"/>
                        </a:cubicBezTo>
                        <a:cubicBezTo>
                          <a:pt x="490" y="7"/>
                          <a:pt x="476" y="10"/>
                          <a:pt x="463" y="16"/>
                        </a:cubicBezTo>
                        <a:cubicBezTo>
                          <a:pt x="450" y="6"/>
                          <a:pt x="434" y="0"/>
                          <a:pt x="416" y="0"/>
                        </a:cubicBezTo>
                        <a:cubicBezTo>
                          <a:pt x="402" y="0"/>
                          <a:pt x="389" y="3"/>
                          <a:pt x="378" y="10"/>
                        </a:cubicBezTo>
                        <a:cubicBezTo>
                          <a:pt x="368" y="8"/>
                          <a:pt x="358" y="7"/>
                          <a:pt x="348" y="7"/>
                        </a:cubicBezTo>
                        <a:cubicBezTo>
                          <a:pt x="315" y="7"/>
                          <a:pt x="285" y="18"/>
                          <a:pt x="262" y="36"/>
                        </a:cubicBezTo>
                        <a:cubicBezTo>
                          <a:pt x="259" y="36"/>
                          <a:pt x="256" y="36"/>
                          <a:pt x="253" y="36"/>
                        </a:cubicBezTo>
                        <a:cubicBezTo>
                          <a:pt x="212" y="36"/>
                          <a:pt x="175" y="55"/>
                          <a:pt x="149" y="84"/>
                        </a:cubicBezTo>
                        <a:cubicBezTo>
                          <a:pt x="98" y="93"/>
                          <a:pt x="60" y="137"/>
                          <a:pt x="58" y="191"/>
                        </a:cubicBezTo>
                        <a:cubicBezTo>
                          <a:pt x="38" y="198"/>
                          <a:pt x="23" y="219"/>
                          <a:pt x="23" y="242"/>
                        </a:cubicBezTo>
                        <a:cubicBezTo>
                          <a:pt x="23" y="245"/>
                          <a:pt x="23" y="247"/>
                          <a:pt x="24" y="250"/>
                        </a:cubicBezTo>
                        <a:cubicBezTo>
                          <a:pt x="9" y="271"/>
                          <a:pt x="0" y="297"/>
                          <a:pt x="0" y="326"/>
                        </a:cubicBezTo>
                        <a:cubicBezTo>
                          <a:pt x="0" y="373"/>
                          <a:pt x="24" y="414"/>
                          <a:pt x="61" y="438"/>
                        </a:cubicBezTo>
                        <a:cubicBezTo>
                          <a:pt x="75" y="479"/>
                          <a:pt x="114" y="509"/>
                          <a:pt x="161" y="509"/>
                        </a:cubicBezTo>
                        <a:cubicBezTo>
                          <a:pt x="179" y="509"/>
                          <a:pt x="196" y="504"/>
                          <a:pt x="211" y="496"/>
                        </a:cubicBezTo>
                        <a:cubicBezTo>
                          <a:pt x="226" y="516"/>
                          <a:pt x="249" y="531"/>
                          <a:pt x="275" y="535"/>
                        </a:cubicBezTo>
                        <a:cubicBezTo>
                          <a:pt x="294" y="588"/>
                          <a:pt x="345" y="626"/>
                          <a:pt x="405" y="626"/>
                        </a:cubicBezTo>
                        <a:cubicBezTo>
                          <a:pt x="424" y="626"/>
                          <a:pt x="443" y="622"/>
                          <a:pt x="460" y="614"/>
                        </a:cubicBezTo>
                        <a:cubicBezTo>
                          <a:pt x="489" y="667"/>
                          <a:pt x="545" y="702"/>
                          <a:pt x="609" y="702"/>
                        </a:cubicBezTo>
                        <a:cubicBezTo>
                          <a:pt x="681" y="702"/>
                          <a:pt x="742" y="658"/>
                          <a:pt x="766" y="594"/>
                        </a:cubicBezTo>
                        <a:cubicBezTo>
                          <a:pt x="819" y="565"/>
                          <a:pt x="854" y="510"/>
                          <a:pt x="854" y="446"/>
                        </a:cubicBezTo>
                        <a:cubicBezTo>
                          <a:pt x="854" y="435"/>
                          <a:pt x="853" y="425"/>
                          <a:pt x="852" y="415"/>
                        </a:cubicBezTo>
                        <a:cubicBezTo>
                          <a:pt x="859" y="400"/>
                          <a:pt x="863" y="383"/>
                          <a:pt x="863" y="365"/>
                        </a:cubicBezTo>
                        <a:cubicBezTo>
                          <a:pt x="863" y="335"/>
                          <a:pt x="852" y="308"/>
                          <a:pt x="834" y="288"/>
                        </a:cubicBezTo>
                        <a:cubicBezTo>
                          <a:pt x="835" y="282"/>
                          <a:pt x="836" y="276"/>
                          <a:pt x="836" y="270"/>
                        </a:cubicBezTo>
                        <a:cubicBezTo>
                          <a:pt x="836" y="223"/>
                          <a:pt x="808" y="182"/>
                          <a:pt x="767" y="164"/>
                        </a:cubicBezTo>
                        <a:cubicBezTo>
                          <a:pt x="734" y="87"/>
                          <a:pt x="659" y="33"/>
                          <a:pt x="57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431" name="Picture 4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12867" y="1892307"/>
                  <a:ext cx="1204878" cy="680831"/>
                </a:xfrm>
                <a:prstGeom prst="rect">
                  <a:avLst/>
                </a:prstGeom>
              </p:spPr>
            </p:pic>
          </p:grpSp>
          <p:pic>
            <p:nvPicPr>
              <p:cNvPr id="413" name="图片 68"/>
              <p:cNvPicPr>
                <a:picLocks noChangeAspect="1"/>
              </p:cNvPicPr>
              <p:nvPr/>
            </p:nvPicPr>
            <p:blipFill>
              <a:blip r:embed="rId11"/>
              <a:stretch>
                <a:fillRect/>
              </a:stretch>
            </p:blipFill>
            <p:spPr>
              <a:xfrm>
                <a:off x="770747" y="4447943"/>
                <a:ext cx="1668449" cy="2243614"/>
              </a:xfrm>
              <a:prstGeom prst="rect">
                <a:avLst/>
              </a:prstGeom>
            </p:spPr>
          </p:pic>
          <p:grpSp>
            <p:nvGrpSpPr>
              <p:cNvPr id="414" name="组合 7"/>
              <p:cNvGrpSpPr/>
              <p:nvPr/>
            </p:nvGrpSpPr>
            <p:grpSpPr>
              <a:xfrm>
                <a:off x="2492558" y="5682125"/>
                <a:ext cx="1542335" cy="1019399"/>
                <a:chOff x="6309640" y="4700378"/>
                <a:chExt cx="1542335" cy="1019399"/>
              </a:xfrm>
            </p:grpSpPr>
            <p:sp>
              <p:nvSpPr>
                <p:cNvPr id="415" name="TextBox 414"/>
                <p:cNvSpPr txBox="1"/>
                <p:nvPr/>
              </p:nvSpPr>
              <p:spPr>
                <a:xfrm>
                  <a:off x="7438093" y="4857400"/>
                  <a:ext cx="413882" cy="862377"/>
                </a:xfrm>
                <a:prstGeom prst="rect">
                  <a:avLst/>
                </a:prstGeom>
                <a:noFill/>
              </p:spPr>
              <p:txBody>
                <a:bodyPr wrap="none" rtlCol="0">
                  <a:spAutoFit/>
                </a:bodyPr>
                <a:lstStyle/>
                <a:p>
                  <a:pPr algn="r"/>
                  <a:endParaRPr lang="id-ID" sz="2000" dirty="0"/>
                </a:p>
              </p:txBody>
            </p:sp>
            <p:grpSp>
              <p:nvGrpSpPr>
                <p:cNvPr id="416" name="Group 415"/>
                <p:cNvGrpSpPr/>
                <p:nvPr/>
              </p:nvGrpSpPr>
              <p:grpSpPr>
                <a:xfrm rot="15398962">
                  <a:off x="6305672" y="4704346"/>
                  <a:ext cx="488950" cy="481013"/>
                  <a:chOff x="7141104" y="1923522"/>
                  <a:chExt cx="488950" cy="481013"/>
                </a:xfrm>
                <a:solidFill>
                  <a:schemeClr val="accent6"/>
                </a:solidFill>
              </p:grpSpPr>
              <p:sp>
                <p:nvSpPr>
                  <p:cNvPr id="417" name="Freeform 58"/>
                  <p:cNvSpPr>
                    <a:spLocks/>
                  </p:cNvSpPr>
                  <p:nvPr/>
                </p:nvSpPr>
                <p:spPr bwMode="auto">
                  <a:xfrm>
                    <a:off x="7407804" y="1983847"/>
                    <a:ext cx="157162" cy="157163"/>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8" name="Freeform 59"/>
                  <p:cNvSpPr>
                    <a:spLocks noEditPoints="1"/>
                  </p:cNvSpPr>
                  <p:nvPr/>
                </p:nvSpPr>
                <p:spPr bwMode="auto">
                  <a:xfrm>
                    <a:off x="7141104" y="192352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9" name="Freeform 60"/>
                  <p:cNvSpPr>
                    <a:spLocks/>
                  </p:cNvSpPr>
                  <p:nvPr/>
                </p:nvSpPr>
                <p:spPr bwMode="auto">
                  <a:xfrm>
                    <a:off x="7399866" y="192352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grpSp>
          <p:nvGrpSpPr>
            <p:cNvPr id="353" name="Group 352"/>
            <p:cNvGrpSpPr/>
            <p:nvPr/>
          </p:nvGrpSpPr>
          <p:grpSpPr>
            <a:xfrm>
              <a:off x="5214109" y="154511"/>
              <a:ext cx="2215062" cy="1437480"/>
              <a:chOff x="7570992" y="3888147"/>
              <a:chExt cx="2075866" cy="1186141"/>
            </a:xfrm>
          </p:grpSpPr>
          <p:grpSp>
            <p:nvGrpSpPr>
              <p:cNvPr id="372" name="Group 371"/>
              <p:cNvGrpSpPr/>
              <p:nvPr/>
            </p:nvGrpSpPr>
            <p:grpSpPr>
              <a:xfrm flipH="1">
                <a:off x="7570992" y="4279858"/>
                <a:ext cx="481550" cy="422275"/>
                <a:chOff x="1588" y="1588"/>
                <a:chExt cx="1663700" cy="1458912"/>
              </a:xfrm>
              <a:solidFill>
                <a:schemeClr val="accent5"/>
              </a:solidFill>
            </p:grpSpPr>
            <p:sp>
              <p:nvSpPr>
                <p:cNvPr id="409" name="Oval 20"/>
                <p:cNvSpPr>
                  <a:spLocks noChangeArrowheads="1"/>
                </p:cNvSpPr>
                <p:nvPr/>
              </p:nvSpPr>
              <p:spPr bwMode="auto">
                <a:xfrm>
                  <a:off x="207963" y="1044575"/>
                  <a:ext cx="415925" cy="415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0" name="Oval 21"/>
                <p:cNvSpPr>
                  <a:spLocks noChangeArrowheads="1"/>
                </p:cNvSpPr>
                <p:nvPr/>
              </p:nvSpPr>
              <p:spPr bwMode="auto">
                <a:xfrm>
                  <a:off x="1144588" y="1044575"/>
                  <a:ext cx="419100" cy="415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1" name="Freeform 22"/>
                <p:cNvSpPr>
                  <a:spLocks noEditPoints="1"/>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73" name="Group 372"/>
              <p:cNvGrpSpPr/>
              <p:nvPr/>
            </p:nvGrpSpPr>
            <p:grpSpPr>
              <a:xfrm flipH="1">
                <a:off x="8383915" y="3943894"/>
                <a:ext cx="481550" cy="422275"/>
                <a:chOff x="1588" y="1588"/>
                <a:chExt cx="1663700" cy="1458912"/>
              </a:xfrm>
              <a:solidFill>
                <a:schemeClr val="accent1"/>
              </a:solidFill>
            </p:grpSpPr>
            <p:sp>
              <p:nvSpPr>
                <p:cNvPr id="406" name="Oval 20"/>
                <p:cNvSpPr>
                  <a:spLocks noChangeArrowheads="1"/>
                </p:cNvSpPr>
                <p:nvPr/>
              </p:nvSpPr>
              <p:spPr bwMode="auto">
                <a:xfrm>
                  <a:off x="207963" y="1044575"/>
                  <a:ext cx="415925" cy="415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7" name="Oval 21"/>
                <p:cNvSpPr>
                  <a:spLocks noChangeArrowheads="1"/>
                </p:cNvSpPr>
                <p:nvPr/>
              </p:nvSpPr>
              <p:spPr bwMode="auto">
                <a:xfrm>
                  <a:off x="1144588" y="1044575"/>
                  <a:ext cx="419100" cy="415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8" name="Freeform 22"/>
                <p:cNvSpPr>
                  <a:spLocks noEditPoints="1"/>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74" name="Group 373"/>
              <p:cNvGrpSpPr/>
              <p:nvPr/>
            </p:nvGrpSpPr>
            <p:grpSpPr>
              <a:xfrm flipH="1">
                <a:off x="8293854" y="4652013"/>
                <a:ext cx="481550" cy="422275"/>
                <a:chOff x="1588" y="1588"/>
                <a:chExt cx="1663700" cy="1458912"/>
              </a:xfrm>
              <a:solidFill>
                <a:schemeClr val="accent3"/>
              </a:solidFill>
            </p:grpSpPr>
            <p:sp>
              <p:nvSpPr>
                <p:cNvPr id="403" name="Oval 20"/>
                <p:cNvSpPr>
                  <a:spLocks noChangeArrowheads="1"/>
                </p:cNvSpPr>
                <p:nvPr/>
              </p:nvSpPr>
              <p:spPr bwMode="auto">
                <a:xfrm>
                  <a:off x="207963" y="1044575"/>
                  <a:ext cx="415925" cy="415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4" name="Oval 21"/>
                <p:cNvSpPr>
                  <a:spLocks noChangeArrowheads="1"/>
                </p:cNvSpPr>
                <p:nvPr/>
              </p:nvSpPr>
              <p:spPr bwMode="auto">
                <a:xfrm>
                  <a:off x="1144588" y="1044575"/>
                  <a:ext cx="419100" cy="415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5" name="Freeform 22"/>
                <p:cNvSpPr>
                  <a:spLocks noEditPoints="1"/>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75" name="Group 374"/>
              <p:cNvGrpSpPr/>
              <p:nvPr/>
            </p:nvGrpSpPr>
            <p:grpSpPr>
              <a:xfrm flipH="1">
                <a:off x="9165308" y="4241655"/>
                <a:ext cx="481550" cy="422275"/>
                <a:chOff x="1588" y="1588"/>
                <a:chExt cx="1663700" cy="1458912"/>
              </a:xfrm>
              <a:solidFill>
                <a:schemeClr val="accent2"/>
              </a:solidFill>
            </p:grpSpPr>
            <p:sp>
              <p:nvSpPr>
                <p:cNvPr id="400" name="Oval 20"/>
                <p:cNvSpPr>
                  <a:spLocks noChangeArrowheads="1"/>
                </p:cNvSpPr>
                <p:nvPr/>
              </p:nvSpPr>
              <p:spPr bwMode="auto">
                <a:xfrm>
                  <a:off x="207963" y="1044575"/>
                  <a:ext cx="415925" cy="415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1" name="Oval 21"/>
                <p:cNvSpPr>
                  <a:spLocks noChangeArrowheads="1"/>
                </p:cNvSpPr>
                <p:nvPr/>
              </p:nvSpPr>
              <p:spPr bwMode="auto">
                <a:xfrm>
                  <a:off x="1144588" y="1044575"/>
                  <a:ext cx="419100" cy="415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2" name="Freeform 22"/>
                <p:cNvSpPr>
                  <a:spLocks noEditPoints="1"/>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76" name="Freeform 15"/>
              <p:cNvSpPr>
                <a:spLocks/>
              </p:cNvSpPr>
              <p:nvPr/>
            </p:nvSpPr>
            <p:spPr bwMode="auto">
              <a:xfrm rot="2455293">
                <a:off x="8098184" y="4074737"/>
                <a:ext cx="113520" cy="260383"/>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7" name="Freeform 15"/>
              <p:cNvSpPr>
                <a:spLocks/>
              </p:cNvSpPr>
              <p:nvPr/>
            </p:nvSpPr>
            <p:spPr bwMode="auto">
              <a:xfrm rot="2455293">
                <a:off x="8907114" y="4214115"/>
                <a:ext cx="278018" cy="12931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8" name="Freeform 15"/>
              <p:cNvSpPr>
                <a:spLocks/>
              </p:cNvSpPr>
              <p:nvPr/>
            </p:nvSpPr>
            <p:spPr bwMode="auto">
              <a:xfrm rot="2695720">
                <a:off x="8020761" y="4683027"/>
                <a:ext cx="278018" cy="12931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9" name="Freeform 15"/>
              <p:cNvSpPr>
                <a:spLocks/>
              </p:cNvSpPr>
              <p:nvPr/>
            </p:nvSpPr>
            <p:spPr bwMode="auto">
              <a:xfrm rot="20202849">
                <a:off x="8759744" y="4618698"/>
                <a:ext cx="278018" cy="12931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80" name="Group 379"/>
              <p:cNvGrpSpPr/>
              <p:nvPr/>
            </p:nvGrpSpPr>
            <p:grpSpPr>
              <a:xfrm rot="6674000">
                <a:off x="7769158" y="4052320"/>
                <a:ext cx="202443" cy="178493"/>
                <a:chOff x="6026943" y="4020824"/>
                <a:chExt cx="554558" cy="488950"/>
              </a:xfrm>
            </p:grpSpPr>
            <p:sp>
              <p:nvSpPr>
                <p:cNvPr id="396" name="Freeform 59"/>
                <p:cNvSpPr>
                  <a:spLocks noEditPoints="1"/>
                </p:cNvSpPr>
                <p:nvPr/>
              </p:nvSpPr>
              <p:spPr bwMode="auto">
                <a:xfrm rot="15398962">
                  <a:off x="6096520" y="402479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7" name="Freeform 60"/>
                <p:cNvSpPr>
                  <a:spLocks/>
                </p:cNvSpPr>
                <p:nvPr/>
              </p:nvSpPr>
              <p:spPr bwMode="auto">
                <a:xfrm rot="15398962">
                  <a:off x="6074617" y="4058528"/>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8" name="Freeform 60"/>
                <p:cNvSpPr>
                  <a:spLocks/>
                </p:cNvSpPr>
                <p:nvPr/>
              </p:nvSpPr>
              <p:spPr bwMode="auto">
                <a:xfrm rot="15398962">
                  <a:off x="6121917" y="4095316"/>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9" name="Freeform 60"/>
                <p:cNvSpPr>
                  <a:spLocks/>
                </p:cNvSpPr>
                <p:nvPr/>
              </p:nvSpPr>
              <p:spPr bwMode="auto">
                <a:xfrm rot="15398962">
                  <a:off x="6026943" y="403145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81" name="Group 380"/>
              <p:cNvGrpSpPr/>
              <p:nvPr/>
            </p:nvGrpSpPr>
            <p:grpSpPr>
              <a:xfrm rot="6674000">
                <a:off x="8376419" y="4458568"/>
                <a:ext cx="202443" cy="178493"/>
                <a:chOff x="6026943" y="4020824"/>
                <a:chExt cx="554558" cy="488950"/>
              </a:xfrm>
            </p:grpSpPr>
            <p:sp>
              <p:nvSpPr>
                <p:cNvPr id="392" name="Freeform 59"/>
                <p:cNvSpPr>
                  <a:spLocks noEditPoints="1"/>
                </p:cNvSpPr>
                <p:nvPr/>
              </p:nvSpPr>
              <p:spPr bwMode="auto">
                <a:xfrm rot="15398962">
                  <a:off x="6096520" y="402479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3" name="Freeform 60"/>
                <p:cNvSpPr>
                  <a:spLocks/>
                </p:cNvSpPr>
                <p:nvPr/>
              </p:nvSpPr>
              <p:spPr bwMode="auto">
                <a:xfrm rot="15398962">
                  <a:off x="6074617" y="4058528"/>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4" name="Freeform 60"/>
                <p:cNvSpPr>
                  <a:spLocks/>
                </p:cNvSpPr>
                <p:nvPr/>
              </p:nvSpPr>
              <p:spPr bwMode="auto">
                <a:xfrm rot="15398962">
                  <a:off x="6121917" y="4095316"/>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5" name="Freeform 60"/>
                <p:cNvSpPr>
                  <a:spLocks/>
                </p:cNvSpPr>
                <p:nvPr/>
              </p:nvSpPr>
              <p:spPr bwMode="auto">
                <a:xfrm rot="15398962">
                  <a:off x="6026943" y="403145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82" name="Group 381"/>
              <p:cNvGrpSpPr/>
              <p:nvPr/>
            </p:nvGrpSpPr>
            <p:grpSpPr>
              <a:xfrm rot="11248794">
                <a:off x="8832923" y="3888147"/>
                <a:ext cx="202443" cy="178493"/>
                <a:chOff x="6026943" y="4020824"/>
                <a:chExt cx="554558" cy="488950"/>
              </a:xfrm>
            </p:grpSpPr>
            <p:sp>
              <p:nvSpPr>
                <p:cNvPr id="388" name="Freeform 59"/>
                <p:cNvSpPr>
                  <a:spLocks noEditPoints="1"/>
                </p:cNvSpPr>
                <p:nvPr/>
              </p:nvSpPr>
              <p:spPr bwMode="auto">
                <a:xfrm rot="15398962">
                  <a:off x="6096520" y="402479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9" name="Freeform 60"/>
                <p:cNvSpPr>
                  <a:spLocks/>
                </p:cNvSpPr>
                <p:nvPr/>
              </p:nvSpPr>
              <p:spPr bwMode="auto">
                <a:xfrm rot="15398962">
                  <a:off x="6074617" y="4058528"/>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0" name="Freeform 60"/>
                <p:cNvSpPr>
                  <a:spLocks/>
                </p:cNvSpPr>
                <p:nvPr/>
              </p:nvSpPr>
              <p:spPr bwMode="auto">
                <a:xfrm rot="15398962">
                  <a:off x="6121917" y="4095316"/>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1" name="Freeform 60"/>
                <p:cNvSpPr>
                  <a:spLocks/>
                </p:cNvSpPr>
                <p:nvPr/>
              </p:nvSpPr>
              <p:spPr bwMode="auto">
                <a:xfrm rot="15398962">
                  <a:off x="6026943" y="403145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83" name="Group 382"/>
              <p:cNvGrpSpPr/>
              <p:nvPr/>
            </p:nvGrpSpPr>
            <p:grpSpPr>
              <a:xfrm rot="18133946">
                <a:off x="9018149" y="4645251"/>
                <a:ext cx="202443" cy="178493"/>
                <a:chOff x="6026943" y="4020824"/>
                <a:chExt cx="554558" cy="488950"/>
              </a:xfrm>
            </p:grpSpPr>
            <p:sp>
              <p:nvSpPr>
                <p:cNvPr id="384" name="Freeform 59"/>
                <p:cNvSpPr>
                  <a:spLocks noEditPoints="1"/>
                </p:cNvSpPr>
                <p:nvPr/>
              </p:nvSpPr>
              <p:spPr bwMode="auto">
                <a:xfrm rot="15398962">
                  <a:off x="6096520" y="402479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5" name="Freeform 60"/>
                <p:cNvSpPr>
                  <a:spLocks/>
                </p:cNvSpPr>
                <p:nvPr/>
              </p:nvSpPr>
              <p:spPr bwMode="auto">
                <a:xfrm rot="15398962">
                  <a:off x="6074617" y="4058528"/>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6" name="Freeform 60"/>
                <p:cNvSpPr>
                  <a:spLocks/>
                </p:cNvSpPr>
                <p:nvPr/>
              </p:nvSpPr>
              <p:spPr bwMode="auto">
                <a:xfrm rot="15398962">
                  <a:off x="6121917" y="4095316"/>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7" name="Freeform 60"/>
                <p:cNvSpPr>
                  <a:spLocks/>
                </p:cNvSpPr>
                <p:nvPr/>
              </p:nvSpPr>
              <p:spPr bwMode="auto">
                <a:xfrm rot="15398962">
                  <a:off x="6026943" y="403145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354" name="Straight Connector 353"/>
            <p:cNvCxnSpPr/>
            <p:nvPr/>
          </p:nvCxnSpPr>
          <p:spPr>
            <a:xfrm flipH="1">
              <a:off x="8327594" y="1587582"/>
              <a:ext cx="700800"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V="1">
              <a:off x="8327594" y="733079"/>
              <a:ext cx="0" cy="8545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7425068" y="733079"/>
              <a:ext cx="902526" cy="267"/>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H="1" flipV="1">
              <a:off x="9626665" y="4873826"/>
              <a:ext cx="3764" cy="126511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9024295" y="1607011"/>
              <a:ext cx="4099" cy="477143"/>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V="1">
              <a:off x="6066736" y="1566096"/>
              <a:ext cx="0" cy="8545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H="1" flipV="1">
              <a:off x="4459499" y="2374716"/>
              <a:ext cx="1510337" cy="37657"/>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3106367" y="3414454"/>
              <a:ext cx="0" cy="8545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H="1">
              <a:off x="2555734" y="4305458"/>
              <a:ext cx="561866" cy="2448"/>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V="1">
              <a:off x="2619414" y="4287003"/>
              <a:ext cx="0" cy="8545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a:off x="2570545" y="5211387"/>
              <a:ext cx="527648" cy="9359"/>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H="1">
              <a:off x="6742711" y="5565957"/>
              <a:ext cx="1423438" cy="1027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166149" y="5538047"/>
              <a:ext cx="0" cy="55156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H="1">
              <a:off x="8158945" y="6084475"/>
              <a:ext cx="1423438" cy="1027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91" name="TextBox 690"/>
          <p:cNvSpPr txBox="1"/>
          <p:nvPr/>
        </p:nvSpPr>
        <p:spPr>
          <a:xfrm>
            <a:off x="928148" y="4852737"/>
            <a:ext cx="1883749" cy="338554"/>
          </a:xfrm>
          <a:prstGeom prst="rect">
            <a:avLst/>
          </a:prstGeom>
          <a:noFill/>
        </p:spPr>
        <p:txBody>
          <a:bodyPr wrap="none" rtlCol="0">
            <a:spAutoFit/>
          </a:bodyPr>
          <a:lstStyle/>
          <a:p>
            <a:r>
              <a:rPr lang="en-US" sz="1600" dirty="0" smtClean="0">
                <a:solidFill>
                  <a:srgbClr val="FF0000"/>
                </a:solidFill>
              </a:rPr>
              <a:t>Smart Health Care</a:t>
            </a:r>
            <a:endParaRPr lang="en-US" sz="1600" dirty="0">
              <a:solidFill>
                <a:srgbClr val="FF0000"/>
              </a:solidFill>
            </a:endParaRPr>
          </a:p>
        </p:txBody>
      </p:sp>
      <p:sp>
        <p:nvSpPr>
          <p:cNvPr id="692" name="TextBox 691"/>
          <p:cNvSpPr txBox="1"/>
          <p:nvPr/>
        </p:nvSpPr>
        <p:spPr>
          <a:xfrm>
            <a:off x="-53472" y="2358190"/>
            <a:ext cx="2032000" cy="830997"/>
          </a:xfrm>
          <a:prstGeom prst="rect">
            <a:avLst/>
          </a:prstGeom>
          <a:noFill/>
        </p:spPr>
        <p:txBody>
          <a:bodyPr wrap="square" rtlCol="0">
            <a:spAutoFit/>
          </a:bodyPr>
          <a:lstStyle/>
          <a:p>
            <a:pPr algn="ctr"/>
            <a:r>
              <a:rPr lang="en-US" sz="1600" dirty="0" smtClean="0">
                <a:solidFill>
                  <a:srgbClr val="FF0000"/>
                </a:solidFill>
              </a:rPr>
              <a:t>Smart Cities &amp; Disaster Response Systems</a:t>
            </a:r>
            <a:endParaRPr lang="en-US" sz="1600" dirty="0">
              <a:solidFill>
                <a:srgbClr val="FF0000"/>
              </a:solidFill>
            </a:endParaRPr>
          </a:p>
        </p:txBody>
      </p:sp>
      <p:sp>
        <p:nvSpPr>
          <p:cNvPr id="693" name="TextBox 692"/>
          <p:cNvSpPr txBox="1"/>
          <p:nvPr/>
        </p:nvSpPr>
        <p:spPr>
          <a:xfrm>
            <a:off x="5911898" y="1882274"/>
            <a:ext cx="2431675" cy="338554"/>
          </a:xfrm>
          <a:prstGeom prst="rect">
            <a:avLst/>
          </a:prstGeom>
          <a:noFill/>
        </p:spPr>
        <p:txBody>
          <a:bodyPr wrap="none" rtlCol="0">
            <a:spAutoFit/>
          </a:bodyPr>
          <a:lstStyle/>
          <a:p>
            <a:r>
              <a:rPr lang="en-US" sz="1600" dirty="0" smtClean="0">
                <a:solidFill>
                  <a:srgbClr val="FF0000"/>
                </a:solidFill>
              </a:rPr>
              <a:t>Intelligent Transportation</a:t>
            </a:r>
            <a:endParaRPr lang="en-US" sz="1600" dirty="0">
              <a:solidFill>
                <a:srgbClr val="FF0000"/>
              </a:solidFill>
            </a:endParaRPr>
          </a:p>
        </p:txBody>
      </p:sp>
      <p:sp>
        <p:nvSpPr>
          <p:cNvPr id="694" name="TextBox 693"/>
          <p:cNvSpPr txBox="1"/>
          <p:nvPr/>
        </p:nvSpPr>
        <p:spPr>
          <a:xfrm>
            <a:off x="7180222" y="3625523"/>
            <a:ext cx="1642939" cy="584776"/>
          </a:xfrm>
          <a:prstGeom prst="rect">
            <a:avLst/>
          </a:prstGeom>
          <a:noFill/>
        </p:spPr>
        <p:txBody>
          <a:bodyPr wrap="square" rtlCol="0">
            <a:spAutoFit/>
          </a:bodyPr>
          <a:lstStyle/>
          <a:p>
            <a:pPr algn="ctr"/>
            <a:r>
              <a:rPr lang="en-US" sz="1600" dirty="0" smtClean="0">
                <a:solidFill>
                  <a:srgbClr val="FF0000"/>
                </a:solidFill>
              </a:rPr>
              <a:t>Energy and Sustainability</a:t>
            </a:r>
            <a:endParaRPr lang="en-US" sz="1600" dirty="0">
              <a:solidFill>
                <a:srgbClr val="FF0000"/>
              </a:solidFill>
            </a:endParaRPr>
          </a:p>
        </p:txBody>
      </p:sp>
    </p:spTree>
    <p:extLst>
      <p:ext uri="{BB962C8B-B14F-4D97-AF65-F5344CB8AC3E}">
        <p14:creationId xmlns:p14="http://schemas.microsoft.com/office/powerpoint/2010/main" val="2659494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Memory</a:t>
            </a:r>
            <a:endParaRPr lang="en-US" dirty="0"/>
          </a:p>
        </p:txBody>
      </p:sp>
      <p:sp>
        <p:nvSpPr>
          <p:cNvPr id="3" name="Content Placeholder 2"/>
          <p:cNvSpPr>
            <a:spLocks noGrp="1"/>
          </p:cNvSpPr>
          <p:nvPr>
            <p:ph idx="1"/>
          </p:nvPr>
        </p:nvSpPr>
        <p:spPr>
          <a:xfrm>
            <a:off x="11705" y="919320"/>
            <a:ext cx="4692312" cy="5265826"/>
          </a:xfrm>
        </p:spPr>
        <p:txBody>
          <a:bodyPr/>
          <a:lstStyle/>
          <a:p>
            <a:r>
              <a:rPr lang="en-US" sz="2500" dirty="0" smtClean="0">
                <a:latin typeface="Arial Narrow"/>
                <a:cs typeface="Arial Narrow"/>
              </a:rPr>
              <a:t>Short-range memory</a:t>
            </a:r>
          </a:p>
          <a:p>
            <a:pPr lvl="1"/>
            <a:r>
              <a:rPr lang="en-US" sz="2100" dirty="0" smtClean="0">
                <a:latin typeface="Arial Narrow"/>
                <a:cs typeface="Arial Narrow"/>
              </a:rPr>
              <a:t>Autocorrelation function decays exponentially with the lag </a:t>
            </a:r>
            <a:r>
              <a:rPr lang="en-US" sz="2100" i="1" dirty="0" smtClean="0">
                <a:latin typeface="Times New Roman"/>
                <a:cs typeface="Times New Roman"/>
              </a:rPr>
              <a:t>k</a:t>
            </a:r>
          </a:p>
          <a:p>
            <a:endParaRPr lang="en-US" sz="2500" dirty="0" smtClean="0">
              <a:latin typeface="Arial Narrow"/>
              <a:cs typeface="Arial Narrow"/>
            </a:endParaRPr>
          </a:p>
          <a:p>
            <a:pPr lvl="1"/>
            <a:r>
              <a:rPr lang="en-US" sz="2100" dirty="0" smtClean="0">
                <a:latin typeface="Arial Narrow"/>
                <a:cs typeface="Arial Narrow"/>
              </a:rPr>
              <a:t>Autoregressive (integrated) moving average AR(I)MA models </a:t>
            </a:r>
            <a:endParaRPr lang="en-US" sz="2100" dirty="0">
              <a:latin typeface="Arial Narrow"/>
              <a:cs typeface="Arial Narrow"/>
            </a:endParaRPr>
          </a:p>
          <a:p>
            <a:pPr lvl="2"/>
            <a:r>
              <a:rPr lang="en-US" sz="1700" dirty="0" smtClean="0">
                <a:latin typeface="Arial Narrow"/>
                <a:cs typeface="Arial Narrow"/>
              </a:rPr>
              <a:t>order (</a:t>
            </a:r>
            <a:r>
              <a:rPr lang="en-US" sz="1700" i="1" dirty="0" err="1" smtClean="0">
                <a:latin typeface="Times New Roman"/>
                <a:cs typeface="Times New Roman"/>
              </a:rPr>
              <a:t>p</a:t>
            </a:r>
            <a:r>
              <a:rPr lang="en-US" sz="1700" dirty="0" err="1" smtClean="0">
                <a:latin typeface="Arial Narrow"/>
                <a:cs typeface="Arial Narrow"/>
              </a:rPr>
              <a:t>,</a:t>
            </a:r>
            <a:r>
              <a:rPr lang="en-US" sz="1700" i="1" dirty="0" err="1" smtClean="0">
                <a:latin typeface="Times New Roman"/>
                <a:cs typeface="Times New Roman"/>
              </a:rPr>
              <a:t>q</a:t>
            </a:r>
            <a:r>
              <a:rPr lang="en-US" sz="1700" dirty="0" smtClean="0">
                <a:latin typeface="Arial Narrow"/>
                <a:cs typeface="Arial Narrow"/>
              </a:rPr>
              <a:t>) for </a:t>
            </a:r>
            <a:r>
              <a:rPr lang="en-US" sz="1700" i="1" dirty="0" err="1" smtClean="0">
                <a:latin typeface="Times New Roman"/>
                <a:cs typeface="Times New Roman"/>
              </a:rPr>
              <a:t>i</a:t>
            </a:r>
            <a:r>
              <a:rPr lang="en-US" sz="1700" i="1" dirty="0" smtClean="0">
                <a:latin typeface="Times New Roman"/>
                <a:cs typeface="Times New Roman"/>
              </a:rPr>
              <a:t> </a:t>
            </a:r>
            <a:r>
              <a:rPr lang="en-US" sz="1700" dirty="0" smtClean="0">
                <a:latin typeface="Arial Narrow"/>
                <a:cs typeface="Arial Narrow"/>
              </a:rPr>
              <a:t>= 0 (of order </a:t>
            </a:r>
            <a:r>
              <a:rPr lang="en-US" sz="1700" dirty="0">
                <a:latin typeface="Arial Narrow"/>
                <a:cs typeface="Arial Narrow"/>
              </a:rPr>
              <a:t>(</a:t>
            </a:r>
            <a:r>
              <a:rPr lang="en-US" sz="1700" i="1" dirty="0" err="1" smtClean="0">
                <a:latin typeface="Times New Roman"/>
                <a:cs typeface="Times New Roman"/>
              </a:rPr>
              <a:t>p</a:t>
            </a:r>
            <a:r>
              <a:rPr lang="en-US" sz="1700" dirty="0" err="1" smtClean="0">
                <a:latin typeface="Arial Narrow"/>
                <a:cs typeface="Arial Narrow"/>
              </a:rPr>
              <a:t>,</a:t>
            </a:r>
            <a:r>
              <a:rPr lang="en-US" sz="1700" i="1" dirty="0" err="1" smtClean="0">
                <a:latin typeface="Times New Roman"/>
                <a:cs typeface="Times New Roman"/>
              </a:rPr>
              <a:t>i</a:t>
            </a:r>
            <a:r>
              <a:rPr lang="en-US" sz="1700" dirty="0" err="1" smtClean="0">
                <a:latin typeface="Arial Narrow"/>
                <a:cs typeface="Arial Narrow"/>
              </a:rPr>
              <a:t>,</a:t>
            </a:r>
            <a:r>
              <a:rPr lang="en-US" sz="1700" i="1" dirty="0" err="1" smtClean="0">
                <a:latin typeface="Times New Roman"/>
                <a:cs typeface="Times New Roman"/>
              </a:rPr>
              <a:t>q</a:t>
            </a:r>
            <a:r>
              <a:rPr lang="en-US" sz="1700" dirty="0" smtClean="0">
                <a:latin typeface="Arial Narrow"/>
                <a:cs typeface="Arial Narrow"/>
              </a:rPr>
              <a:t>) for integer </a:t>
            </a:r>
            <a:r>
              <a:rPr lang="en-US" sz="1700" i="1" dirty="0" err="1" smtClean="0">
                <a:latin typeface="Times New Roman"/>
                <a:cs typeface="Times New Roman"/>
              </a:rPr>
              <a:t>i</a:t>
            </a:r>
            <a:r>
              <a:rPr lang="en-US" sz="1700" dirty="0" smtClean="0">
                <a:latin typeface="Arial Narrow"/>
                <a:cs typeface="Arial Narrow"/>
              </a:rPr>
              <a:t> &gt; 0)</a:t>
            </a:r>
          </a:p>
          <a:p>
            <a:pPr lvl="3"/>
            <a:endParaRPr lang="en-US" sz="1500" dirty="0">
              <a:latin typeface="Arial Narrow"/>
              <a:cs typeface="Arial Narrow"/>
            </a:endParaRPr>
          </a:p>
          <a:p>
            <a:pPr lvl="3"/>
            <a:endParaRPr lang="en-US" sz="1500" dirty="0" smtClean="0">
              <a:latin typeface="Arial Narrow"/>
              <a:cs typeface="Arial Narrow"/>
            </a:endParaRPr>
          </a:p>
          <a:p>
            <a:pPr lvl="2"/>
            <a:r>
              <a:rPr lang="en-US" sz="1700" dirty="0" smtClean="0">
                <a:latin typeface="Arial Narrow"/>
                <a:cs typeface="Arial Narrow"/>
              </a:rPr>
              <a:t>where</a:t>
            </a:r>
            <a:endParaRPr lang="en-US" sz="1700"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4</a:t>
            </a:fld>
            <a:endParaRPr lang="en-US"/>
          </a:p>
        </p:txBody>
      </p:sp>
      <p:sp>
        <p:nvSpPr>
          <p:cNvPr id="5" name="Content Placeholder 2"/>
          <p:cNvSpPr txBox="1">
            <a:spLocks/>
          </p:cNvSpPr>
          <p:nvPr/>
        </p:nvSpPr>
        <p:spPr bwMode="auto">
          <a:xfrm>
            <a:off x="4414253" y="916224"/>
            <a:ext cx="5265509" cy="52658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85000"/>
              <a:buFont typeface="Wingdings" pitchFamily="2" charset="2"/>
              <a:buChar char="q"/>
              <a:defRPr sz="2800" b="1" kern="1200">
                <a:solidFill>
                  <a:schemeClr val="tx1"/>
                </a:solidFill>
                <a:latin typeface="Arial" pitchFamily="34" charset="0"/>
                <a:ea typeface="ＭＳ Ｐゴシック" charset="0"/>
                <a:cs typeface="Arial" pitchFamily="34" charset="0"/>
              </a:defRPr>
            </a:lvl1pPr>
            <a:lvl2pPr marL="742950" indent="-285750" algn="l" rtl="0" eaLnBrk="0" fontAlgn="base" hangingPunct="0">
              <a:spcBef>
                <a:spcPct val="20000"/>
              </a:spcBef>
              <a:spcAft>
                <a:spcPct val="0"/>
              </a:spcAft>
              <a:buClr>
                <a:srgbClr val="A50021"/>
              </a:buClr>
              <a:buSzPct val="77000"/>
              <a:buFont typeface="Wingdings" pitchFamily="2" charset="2"/>
              <a:buChar char="q"/>
              <a:defRPr sz="2400" kern="1200">
                <a:solidFill>
                  <a:schemeClr val="tx1"/>
                </a:solidFill>
                <a:latin typeface="Arial" pitchFamily="34" charset="0"/>
                <a:ea typeface="ＭＳ Ｐゴシック" charset="0"/>
                <a:cs typeface="Arial" pitchFamily="34" charset="0"/>
              </a:defRPr>
            </a:lvl2pPr>
            <a:lvl3pPr marL="1143000" indent="-228600" algn="l" rtl="0" eaLnBrk="0" fontAlgn="base" hangingPunct="0">
              <a:spcBef>
                <a:spcPct val="20000"/>
              </a:spcBef>
              <a:spcAft>
                <a:spcPct val="0"/>
              </a:spcAft>
              <a:buClr>
                <a:srgbClr val="A50021"/>
              </a:buClr>
              <a:buSzPct val="65000"/>
              <a:buFont typeface="Wingdings" pitchFamily="2" charset="2"/>
              <a:buChar char="q"/>
              <a:defRPr sz="2000" kern="1200">
                <a:solidFill>
                  <a:schemeClr val="tx1"/>
                </a:solidFill>
                <a:latin typeface="Arial" pitchFamily="34" charset="0"/>
                <a:ea typeface="ＭＳ Ｐゴシック" charset="0"/>
                <a:cs typeface="Arial" pitchFamily="34" charset="0"/>
              </a:defRPr>
            </a:lvl3pPr>
            <a:lvl4pPr marL="1600200" indent="-228600" algn="l" rtl="0" eaLnBrk="0" fontAlgn="base" hangingPunct="0">
              <a:spcBef>
                <a:spcPct val="20000"/>
              </a:spcBef>
              <a:spcAft>
                <a:spcPct val="0"/>
              </a:spcAft>
              <a:buClr>
                <a:srgbClr val="A50021"/>
              </a:buClr>
              <a:buFont typeface="Wingdings" pitchFamily="2" charset="2"/>
              <a:buChar char="§"/>
              <a:defRPr sz="1800" kern="1200">
                <a:solidFill>
                  <a:schemeClr val="tx1"/>
                </a:solidFill>
                <a:latin typeface="Arial" pitchFamily="34" charset="0"/>
                <a:ea typeface="ＭＳ Ｐゴシック" charset="0"/>
                <a:cs typeface="Arial" pitchFamily="34" charset="0"/>
              </a:defRPr>
            </a:lvl4pPr>
            <a:lvl5pPr marL="2057400" indent="-228600" algn="l" rtl="0" eaLnBrk="0" fontAlgn="base" hangingPunct="0">
              <a:spcBef>
                <a:spcPct val="20000"/>
              </a:spcBef>
              <a:spcAft>
                <a:spcPct val="0"/>
              </a:spcAft>
              <a:buClr>
                <a:srgbClr val="A50021"/>
              </a:buClr>
              <a:buFont typeface="Arial" charset="0"/>
              <a:buChar char="»"/>
              <a:defRPr sz="1600" kern="1200">
                <a:solidFill>
                  <a:schemeClr val="tx1"/>
                </a:solidFill>
                <a:latin typeface="Arial" pitchFamily="34" charset="0"/>
                <a:ea typeface="ＭＳ Ｐゴシック"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dirty="0" smtClean="0">
                <a:latin typeface="Arial Narrow"/>
                <a:cs typeface="Arial Narrow"/>
              </a:rPr>
              <a:t>Long-range dependence</a:t>
            </a:r>
            <a:r>
              <a:rPr lang="en-US" sz="2500" dirty="0">
                <a:latin typeface="Arial Narrow"/>
                <a:cs typeface="Arial Narrow"/>
              </a:rPr>
              <a:t> </a:t>
            </a:r>
            <a:r>
              <a:rPr lang="en-US" sz="2500" dirty="0" smtClean="0">
                <a:latin typeface="Arial Narrow"/>
                <a:cs typeface="Arial Narrow"/>
              </a:rPr>
              <a:t>(</a:t>
            </a:r>
            <a:r>
              <a:rPr lang="en-US" sz="2500" dirty="0">
                <a:latin typeface="Arial Narrow"/>
                <a:cs typeface="Arial Narrow"/>
              </a:rPr>
              <a:t>memory</a:t>
            </a:r>
            <a:r>
              <a:rPr lang="en-US" sz="2500" dirty="0" smtClean="0">
                <a:latin typeface="Arial Narrow"/>
                <a:cs typeface="Arial Narrow"/>
              </a:rPr>
              <a:t>)</a:t>
            </a:r>
          </a:p>
          <a:p>
            <a:pPr lvl="1"/>
            <a:r>
              <a:rPr lang="en-US" sz="2100" dirty="0" smtClean="0">
                <a:latin typeface="Arial Narrow"/>
                <a:cs typeface="Arial Narrow"/>
              </a:rPr>
              <a:t>Autocorrelation function decays as a     power law with the lag </a:t>
            </a:r>
            <a:r>
              <a:rPr lang="en-US" sz="2100" i="1" dirty="0" smtClean="0">
                <a:latin typeface="Times New Roman"/>
                <a:cs typeface="Times New Roman"/>
              </a:rPr>
              <a:t>k</a:t>
            </a:r>
          </a:p>
          <a:p>
            <a:endParaRPr lang="en-US" sz="2500" dirty="0" smtClean="0">
              <a:latin typeface="Arial Narrow"/>
              <a:cs typeface="Arial Narrow"/>
            </a:endParaRPr>
          </a:p>
          <a:p>
            <a:pPr lvl="1"/>
            <a:r>
              <a:rPr lang="en-US" sz="2100" dirty="0" smtClean="0">
                <a:latin typeface="Arial Narrow"/>
                <a:cs typeface="Arial Narrow"/>
              </a:rPr>
              <a:t>Fractional autoregressive integrated    moving average (FARIMA) models </a:t>
            </a:r>
          </a:p>
          <a:p>
            <a:pPr lvl="2"/>
            <a:r>
              <a:rPr lang="en-US" sz="1700" dirty="0" smtClean="0">
                <a:latin typeface="Arial Narrow"/>
                <a:cs typeface="Arial Narrow"/>
              </a:rPr>
              <a:t>order </a:t>
            </a:r>
            <a:r>
              <a:rPr lang="en-US" sz="1700" dirty="0">
                <a:latin typeface="Arial Narrow"/>
                <a:cs typeface="Arial Narrow"/>
              </a:rPr>
              <a:t>(</a:t>
            </a:r>
            <a:r>
              <a:rPr lang="en-US" sz="1700" i="1" dirty="0" err="1">
                <a:latin typeface="Times New Roman"/>
                <a:cs typeface="Times New Roman"/>
              </a:rPr>
              <a:t>p</a:t>
            </a:r>
            <a:r>
              <a:rPr lang="en-US" sz="1700" dirty="0" err="1" smtClean="0">
                <a:latin typeface="Arial Narrow"/>
                <a:cs typeface="Arial Narrow"/>
              </a:rPr>
              <a:t>,</a:t>
            </a:r>
            <a:r>
              <a:rPr lang="en-US" sz="1700" i="1" dirty="0" err="1" smtClean="0">
                <a:latin typeface="Times New Roman"/>
                <a:cs typeface="Times New Roman"/>
              </a:rPr>
              <a:t>d</a:t>
            </a:r>
            <a:r>
              <a:rPr lang="en-US" sz="1700" dirty="0" err="1" smtClean="0">
                <a:latin typeface="Arial Narrow"/>
                <a:cs typeface="Arial Narrow"/>
              </a:rPr>
              <a:t>,</a:t>
            </a:r>
            <a:r>
              <a:rPr lang="en-US" sz="1700" i="1" dirty="0" err="1">
                <a:latin typeface="Times New Roman"/>
                <a:cs typeface="Times New Roman"/>
              </a:rPr>
              <a:t>q</a:t>
            </a:r>
            <a:r>
              <a:rPr lang="en-US" sz="1700" dirty="0" smtClean="0">
                <a:latin typeface="Arial Narrow"/>
                <a:cs typeface="Arial Narrow"/>
              </a:rPr>
              <a:t>) with </a:t>
            </a:r>
            <a:r>
              <a:rPr lang="en-US" sz="1700" i="1" dirty="0" smtClean="0">
                <a:latin typeface="Times New Roman"/>
                <a:cs typeface="Times New Roman"/>
              </a:rPr>
              <a:t>d</a:t>
            </a:r>
            <a:r>
              <a:rPr lang="en-US" sz="1700" dirty="0" smtClean="0">
                <a:latin typeface="Arial Narrow"/>
                <a:cs typeface="Arial Narrow"/>
              </a:rPr>
              <a:t> the </a:t>
            </a:r>
            <a:r>
              <a:rPr lang="en-US" sz="1700" b="1" dirty="0" smtClean="0">
                <a:solidFill>
                  <a:srgbClr val="FF0000"/>
                </a:solidFill>
                <a:latin typeface="Arial Narrow"/>
                <a:cs typeface="Arial Narrow"/>
              </a:rPr>
              <a:t>fractional                     (non-integer) order differencing</a:t>
            </a:r>
            <a:r>
              <a:rPr lang="en-US" sz="1700" dirty="0" smtClean="0">
                <a:latin typeface="Arial Narrow"/>
                <a:cs typeface="Arial Narrow"/>
              </a:rPr>
              <a:t> operator </a:t>
            </a:r>
            <a:endParaRPr lang="en-US" sz="1700" dirty="0">
              <a:latin typeface="Arial Narrow"/>
              <a:cs typeface="Arial Narrow"/>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799332833"/>
              </p:ext>
            </p:extLst>
          </p:nvPr>
        </p:nvGraphicFramePr>
        <p:xfrm>
          <a:off x="4921566" y="2061580"/>
          <a:ext cx="4140200" cy="482600"/>
        </p:xfrm>
        <a:graphic>
          <a:graphicData uri="http://schemas.openxmlformats.org/presentationml/2006/ole">
            <mc:AlternateContent xmlns:mc="http://schemas.openxmlformats.org/markup-compatibility/2006">
              <mc:Choice xmlns:v="urn:schemas-microsoft-com:vml" Requires="v">
                <p:oleObj spid="_x0000_s91906" name="Equation" r:id="rId3" imgW="2070100" imgH="241300" progId="Equation.3">
                  <p:embed/>
                </p:oleObj>
              </mc:Choice>
              <mc:Fallback>
                <p:oleObj name="Equation" r:id="rId3" imgW="2070100" imgH="241300" progId="Equation.3">
                  <p:embed/>
                  <p:pic>
                    <p:nvPicPr>
                      <p:cNvPr id="0" name=""/>
                      <p:cNvPicPr>
                        <a:picLocks noChangeAspect="1" noChangeArrowheads="1"/>
                      </p:cNvPicPr>
                      <p:nvPr/>
                    </p:nvPicPr>
                    <p:blipFill>
                      <a:blip r:embed="rId4"/>
                      <a:srcRect/>
                      <a:stretch>
                        <a:fillRect/>
                      </a:stretch>
                    </p:blipFill>
                    <p:spPr bwMode="auto">
                      <a:xfrm>
                        <a:off x="4921566" y="2061580"/>
                        <a:ext cx="4140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022132404"/>
              </p:ext>
            </p:extLst>
          </p:nvPr>
        </p:nvGraphicFramePr>
        <p:xfrm>
          <a:off x="347294" y="2046352"/>
          <a:ext cx="4216400" cy="482600"/>
        </p:xfrm>
        <a:graphic>
          <a:graphicData uri="http://schemas.openxmlformats.org/presentationml/2006/ole">
            <mc:AlternateContent xmlns:mc="http://schemas.openxmlformats.org/markup-compatibility/2006">
              <mc:Choice xmlns:v="urn:schemas-microsoft-com:vml" Requires="v">
                <p:oleObj spid="_x0000_s91907" name="Equation" r:id="rId5" imgW="2108200" imgH="241300" progId="Equation.3">
                  <p:embed/>
                </p:oleObj>
              </mc:Choice>
              <mc:Fallback>
                <p:oleObj name="Equation" r:id="rId5" imgW="2108200" imgH="241300" progId="Equation.3">
                  <p:embed/>
                  <p:pic>
                    <p:nvPicPr>
                      <p:cNvPr id="0" name=""/>
                      <p:cNvPicPr>
                        <a:picLocks noChangeAspect="1" noChangeArrowheads="1"/>
                      </p:cNvPicPr>
                      <p:nvPr/>
                    </p:nvPicPr>
                    <p:blipFill>
                      <a:blip r:embed="rId6"/>
                      <a:srcRect/>
                      <a:stretch>
                        <a:fillRect/>
                      </a:stretch>
                    </p:blipFill>
                    <p:spPr bwMode="auto">
                      <a:xfrm>
                        <a:off x="347294" y="2046352"/>
                        <a:ext cx="4216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39974704"/>
              </p:ext>
            </p:extLst>
          </p:nvPr>
        </p:nvGraphicFramePr>
        <p:xfrm>
          <a:off x="845767" y="3842263"/>
          <a:ext cx="2667000" cy="482600"/>
        </p:xfrm>
        <a:graphic>
          <a:graphicData uri="http://schemas.openxmlformats.org/presentationml/2006/ole">
            <mc:AlternateContent xmlns:mc="http://schemas.openxmlformats.org/markup-compatibility/2006">
              <mc:Choice xmlns:v="urn:schemas-microsoft-com:vml" Requires="v">
                <p:oleObj spid="_x0000_s91908" name="Equation" r:id="rId7" imgW="1333500" imgH="241300" progId="Equation.3">
                  <p:embed/>
                </p:oleObj>
              </mc:Choice>
              <mc:Fallback>
                <p:oleObj name="Equation" r:id="rId7" imgW="1333500" imgH="241300" progId="Equation.3">
                  <p:embed/>
                  <p:pic>
                    <p:nvPicPr>
                      <p:cNvPr id="0" name=""/>
                      <p:cNvPicPr>
                        <a:picLocks noChangeAspect="1" noChangeArrowheads="1"/>
                      </p:cNvPicPr>
                      <p:nvPr/>
                    </p:nvPicPr>
                    <p:blipFill>
                      <a:blip r:embed="rId8"/>
                      <a:srcRect/>
                      <a:stretch>
                        <a:fillRect/>
                      </a:stretch>
                    </p:blipFill>
                    <p:spPr bwMode="auto">
                      <a:xfrm>
                        <a:off x="845767" y="3842263"/>
                        <a:ext cx="26670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812460705"/>
              </p:ext>
            </p:extLst>
          </p:nvPr>
        </p:nvGraphicFramePr>
        <p:xfrm>
          <a:off x="761302" y="4762274"/>
          <a:ext cx="2641600" cy="431800"/>
        </p:xfrm>
        <a:graphic>
          <a:graphicData uri="http://schemas.openxmlformats.org/presentationml/2006/ole">
            <mc:AlternateContent xmlns:mc="http://schemas.openxmlformats.org/markup-compatibility/2006">
              <mc:Choice xmlns:v="urn:schemas-microsoft-com:vml" Requires="v">
                <p:oleObj spid="_x0000_s91909" name="Equation" r:id="rId9" imgW="1320800" imgH="215900" progId="Equation.3">
                  <p:embed/>
                </p:oleObj>
              </mc:Choice>
              <mc:Fallback>
                <p:oleObj name="Equation" r:id="rId9" imgW="1320800" imgH="215900" progId="Equation.3">
                  <p:embed/>
                  <p:pic>
                    <p:nvPicPr>
                      <p:cNvPr id="0" name=""/>
                      <p:cNvPicPr>
                        <a:picLocks noChangeAspect="1" noChangeArrowheads="1"/>
                      </p:cNvPicPr>
                      <p:nvPr/>
                    </p:nvPicPr>
                    <p:blipFill>
                      <a:blip r:embed="rId10"/>
                      <a:srcRect/>
                      <a:stretch>
                        <a:fillRect/>
                      </a:stretch>
                    </p:blipFill>
                    <p:spPr bwMode="auto">
                      <a:xfrm>
                        <a:off x="761302" y="4762274"/>
                        <a:ext cx="2641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763044298"/>
              </p:ext>
            </p:extLst>
          </p:nvPr>
        </p:nvGraphicFramePr>
        <p:xfrm>
          <a:off x="784112" y="5187406"/>
          <a:ext cx="2590800" cy="431800"/>
        </p:xfrm>
        <a:graphic>
          <a:graphicData uri="http://schemas.openxmlformats.org/presentationml/2006/ole">
            <mc:AlternateContent xmlns:mc="http://schemas.openxmlformats.org/markup-compatibility/2006">
              <mc:Choice xmlns:v="urn:schemas-microsoft-com:vml" Requires="v">
                <p:oleObj spid="_x0000_s91910" name="Equation" r:id="rId11" imgW="1295400" imgH="215900" progId="Equation.3">
                  <p:embed/>
                </p:oleObj>
              </mc:Choice>
              <mc:Fallback>
                <p:oleObj name="Equation" r:id="rId11" imgW="1295400" imgH="215900" progId="Equation.3">
                  <p:embed/>
                  <p:pic>
                    <p:nvPicPr>
                      <p:cNvPr id="0" name=""/>
                      <p:cNvPicPr>
                        <a:picLocks noChangeAspect="1" noChangeArrowheads="1"/>
                      </p:cNvPicPr>
                      <p:nvPr/>
                    </p:nvPicPr>
                    <p:blipFill>
                      <a:blip r:embed="rId12"/>
                      <a:srcRect/>
                      <a:stretch>
                        <a:fillRect/>
                      </a:stretch>
                    </p:blipFill>
                    <p:spPr bwMode="auto">
                      <a:xfrm>
                        <a:off x="784112" y="5187406"/>
                        <a:ext cx="2590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540258076"/>
              </p:ext>
            </p:extLst>
          </p:nvPr>
        </p:nvGraphicFramePr>
        <p:xfrm>
          <a:off x="934257" y="5547610"/>
          <a:ext cx="1117600" cy="431800"/>
        </p:xfrm>
        <a:graphic>
          <a:graphicData uri="http://schemas.openxmlformats.org/presentationml/2006/ole">
            <mc:AlternateContent xmlns:mc="http://schemas.openxmlformats.org/markup-compatibility/2006">
              <mc:Choice xmlns:v="urn:schemas-microsoft-com:vml" Requires="v">
                <p:oleObj spid="_x0000_s91911" name="Equation" r:id="rId13" imgW="558800" imgH="215900" progId="Equation.3">
                  <p:embed/>
                </p:oleObj>
              </mc:Choice>
              <mc:Fallback>
                <p:oleObj name="Equation" r:id="rId13" imgW="558800" imgH="215900" progId="Equation.3">
                  <p:embed/>
                  <p:pic>
                    <p:nvPicPr>
                      <p:cNvPr id="0" name=""/>
                      <p:cNvPicPr>
                        <a:picLocks noChangeAspect="1" noChangeArrowheads="1"/>
                      </p:cNvPicPr>
                      <p:nvPr/>
                    </p:nvPicPr>
                    <p:blipFill>
                      <a:blip r:embed="rId14"/>
                      <a:srcRect/>
                      <a:stretch>
                        <a:fillRect/>
                      </a:stretch>
                    </p:blipFill>
                    <p:spPr bwMode="auto">
                      <a:xfrm>
                        <a:off x="934257" y="5547610"/>
                        <a:ext cx="1117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2"/>
          <p:cNvSpPr txBox="1"/>
          <p:nvPr/>
        </p:nvSpPr>
        <p:spPr>
          <a:xfrm>
            <a:off x="-25646" y="6476109"/>
            <a:ext cx="3394489" cy="400110"/>
          </a:xfrm>
          <a:prstGeom prst="rect">
            <a:avLst/>
          </a:prstGeom>
          <a:noFill/>
        </p:spPr>
        <p:txBody>
          <a:bodyPr wrap="square" rtlCol="0">
            <a:spAutoFit/>
          </a:bodyPr>
          <a:lstStyle/>
          <a:p>
            <a:r>
              <a:rPr lang="en-US" sz="1000" dirty="0">
                <a:latin typeface="Arial Narrow"/>
                <a:cs typeface="Arial Narrow"/>
              </a:rPr>
              <a:t>Paul </a:t>
            </a:r>
            <a:r>
              <a:rPr lang="en-US" sz="1000" dirty="0" err="1">
                <a:latin typeface="Arial Narrow"/>
                <a:cs typeface="Arial Narrow"/>
              </a:rPr>
              <a:t>Doukhan</a:t>
            </a:r>
            <a:r>
              <a:rPr lang="en-US" sz="1000" dirty="0">
                <a:latin typeface="Arial Narrow"/>
                <a:cs typeface="Arial Narrow"/>
              </a:rPr>
              <a:t>, George Oppenheim, </a:t>
            </a:r>
            <a:r>
              <a:rPr lang="en-US" sz="1000" dirty="0" err="1">
                <a:latin typeface="Arial Narrow"/>
                <a:cs typeface="Arial Narrow"/>
              </a:rPr>
              <a:t>Murad</a:t>
            </a:r>
            <a:r>
              <a:rPr lang="en-US" sz="1000" dirty="0">
                <a:latin typeface="Arial Narrow"/>
                <a:cs typeface="Arial Narrow"/>
              </a:rPr>
              <a:t> </a:t>
            </a:r>
            <a:r>
              <a:rPr lang="en-US" sz="1000" dirty="0" err="1">
                <a:latin typeface="Arial Narrow"/>
                <a:cs typeface="Arial Narrow"/>
              </a:rPr>
              <a:t>Taqqu</a:t>
            </a:r>
            <a:r>
              <a:rPr lang="en-US" sz="1000" dirty="0">
                <a:latin typeface="Arial Narrow"/>
                <a:cs typeface="Arial Narrow"/>
              </a:rPr>
              <a:t>, </a:t>
            </a:r>
            <a:r>
              <a:rPr lang="en-US" sz="1000" i="1" dirty="0">
                <a:latin typeface="Arial Narrow"/>
                <a:cs typeface="Arial Narrow"/>
              </a:rPr>
              <a:t>Theory and Applications of Long-Range Dependence</a:t>
            </a:r>
            <a:r>
              <a:rPr lang="en-US" sz="1000" dirty="0">
                <a:latin typeface="Arial Narrow"/>
                <a:cs typeface="Arial Narrow"/>
              </a:rPr>
              <a:t>, Springer 2002</a:t>
            </a:r>
          </a:p>
        </p:txBody>
      </p:sp>
      <p:graphicFrame>
        <p:nvGraphicFramePr>
          <p:cNvPr id="14" name="Object 13"/>
          <p:cNvGraphicFramePr>
            <a:graphicFrameLocks noChangeAspect="1"/>
          </p:cNvGraphicFramePr>
          <p:nvPr>
            <p:extLst>
              <p:ext uri="{D42A27DB-BD31-4B8C-83A1-F6EECF244321}">
                <p14:modId xmlns:p14="http://schemas.microsoft.com/office/powerpoint/2010/main" val="1817895221"/>
              </p:ext>
            </p:extLst>
          </p:nvPr>
        </p:nvGraphicFramePr>
        <p:xfrm>
          <a:off x="6001192" y="3782807"/>
          <a:ext cx="2692400" cy="482600"/>
        </p:xfrm>
        <a:graphic>
          <a:graphicData uri="http://schemas.openxmlformats.org/presentationml/2006/ole">
            <mc:AlternateContent xmlns:mc="http://schemas.openxmlformats.org/markup-compatibility/2006">
              <mc:Choice xmlns:v="urn:schemas-microsoft-com:vml" Requires="v">
                <p:oleObj spid="_x0000_s91912" name="Equation" r:id="rId15" imgW="1346200" imgH="241300" progId="Equation.3">
                  <p:embed/>
                </p:oleObj>
              </mc:Choice>
              <mc:Fallback>
                <p:oleObj name="Equation" r:id="rId15" imgW="1346200" imgH="241300" progId="Equation.3">
                  <p:embed/>
                  <p:pic>
                    <p:nvPicPr>
                      <p:cNvPr id="0" name=""/>
                      <p:cNvPicPr>
                        <a:picLocks noChangeAspect="1" noChangeArrowheads="1"/>
                      </p:cNvPicPr>
                      <p:nvPr/>
                    </p:nvPicPr>
                    <p:blipFill>
                      <a:blip r:embed="rId16"/>
                      <a:srcRect/>
                      <a:stretch>
                        <a:fillRect/>
                      </a:stretch>
                    </p:blipFill>
                    <p:spPr bwMode="auto">
                      <a:xfrm>
                        <a:off x="6001192" y="3782807"/>
                        <a:ext cx="2692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Picture 11"/>
          <p:cNvPicPr>
            <a:picLocks noChangeAspect="1"/>
          </p:cNvPicPr>
          <p:nvPr/>
        </p:nvPicPr>
        <p:blipFill rotWithShape="1">
          <a:blip r:embed="rId17"/>
          <a:srcRect l="4141" t="7679" r="6263" b="8448"/>
          <a:stretch/>
        </p:blipFill>
        <p:spPr>
          <a:xfrm>
            <a:off x="3574503" y="4190090"/>
            <a:ext cx="2867431" cy="2684272"/>
          </a:xfrm>
          <a:prstGeom prst="rect">
            <a:avLst/>
          </a:prstGeom>
        </p:spPr>
      </p:pic>
    </p:spTree>
    <p:extLst>
      <p:ext uri="{BB962C8B-B14F-4D97-AF65-F5344CB8AC3E}">
        <p14:creationId xmlns:p14="http://schemas.microsoft.com/office/powerpoint/2010/main" val="29212798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03221" y="3653754"/>
            <a:ext cx="6356985" cy="3056763"/>
          </a:xfrm>
          <a:prstGeom prst="rect">
            <a:avLst/>
          </a:prstGeom>
        </p:spPr>
      </p:pic>
      <p:pic>
        <p:nvPicPr>
          <p:cNvPr id="6" name="Picture 5"/>
          <p:cNvPicPr>
            <a:picLocks noChangeAspect="1"/>
          </p:cNvPicPr>
          <p:nvPr/>
        </p:nvPicPr>
        <p:blipFill rotWithShape="1">
          <a:blip r:embed="rId3"/>
          <a:srcRect l="782" t="6095" r="10362"/>
          <a:stretch/>
        </p:blipFill>
        <p:spPr>
          <a:xfrm>
            <a:off x="5498161" y="974695"/>
            <a:ext cx="3655683" cy="1982687"/>
          </a:xfrm>
          <a:prstGeom prst="rect">
            <a:avLst/>
          </a:prstGeom>
        </p:spPr>
      </p:pic>
      <p:sp>
        <p:nvSpPr>
          <p:cNvPr id="2" name="Title 1"/>
          <p:cNvSpPr>
            <a:spLocks noGrp="1"/>
          </p:cNvSpPr>
          <p:nvPr>
            <p:ph type="title"/>
          </p:nvPr>
        </p:nvSpPr>
        <p:spPr>
          <a:xfrm>
            <a:off x="0" y="76200"/>
            <a:ext cx="9144000" cy="685800"/>
          </a:xfrm>
        </p:spPr>
        <p:txBody>
          <a:bodyPr/>
          <a:lstStyle/>
          <a:p>
            <a:r>
              <a:rPr lang="en-US" dirty="0" smtClean="0"/>
              <a:t>Temporal Complexity: Long-Range Memory</a:t>
            </a:r>
            <a:endParaRPr lang="en-US" dirty="0"/>
          </a:p>
        </p:txBody>
      </p:sp>
      <p:sp>
        <p:nvSpPr>
          <p:cNvPr id="3" name="Content Placeholder 2"/>
          <p:cNvSpPr>
            <a:spLocks noGrp="1"/>
          </p:cNvSpPr>
          <p:nvPr>
            <p:ph idx="1"/>
          </p:nvPr>
        </p:nvSpPr>
        <p:spPr>
          <a:xfrm>
            <a:off x="-16106" y="916856"/>
            <a:ext cx="8933786" cy="5265826"/>
          </a:xfrm>
        </p:spPr>
        <p:txBody>
          <a:bodyPr/>
          <a:lstStyle/>
          <a:p>
            <a:r>
              <a:rPr lang="en-US" dirty="0" smtClean="0">
                <a:latin typeface="Arial Narrow"/>
                <a:cs typeface="Arial Narrow"/>
              </a:rPr>
              <a:t>Physical &amp; cyber processes exhibit                                              fractal and long-range dependence                               (memory) dynamics</a:t>
            </a:r>
          </a:p>
          <a:p>
            <a:pPr lvl="1"/>
            <a:r>
              <a:rPr lang="en-US" dirty="0" smtClean="0">
                <a:latin typeface="Arial Narrow"/>
                <a:cs typeface="Arial Narrow"/>
              </a:rPr>
              <a:t>Characterized by power-law relations                                                        (e.g., autocorrelation function, power spectrum)</a:t>
            </a:r>
          </a:p>
          <a:p>
            <a:pPr lvl="1"/>
            <a:r>
              <a:rPr lang="en-US" dirty="0" smtClean="0">
                <a:latin typeface="Arial Narrow"/>
                <a:cs typeface="Arial Narrow"/>
              </a:rPr>
              <a:t>Power-law inter-event times due to </a:t>
            </a:r>
            <a:r>
              <a:rPr lang="en-US" b="1" i="1" dirty="0" smtClean="0">
                <a:solidFill>
                  <a:srgbClr val="FF0000"/>
                </a:solidFill>
                <a:latin typeface="Arial Narrow"/>
                <a:cs typeface="Arial Narrow"/>
              </a:rPr>
              <a:t>hierarchical time-weighted feedback loops</a:t>
            </a:r>
            <a:r>
              <a:rPr lang="en-US" dirty="0" smtClean="0">
                <a:latin typeface="Arial Narrow"/>
                <a:cs typeface="Arial Narrow"/>
              </a:rPr>
              <a:t>                                                                                        lead to diverging                                                                                        sums and                                                                                        expectations</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5</a:t>
            </a:fld>
            <a:endParaRPr lang="en-US" dirty="0"/>
          </a:p>
        </p:txBody>
      </p:sp>
      <p:sp>
        <p:nvSpPr>
          <p:cNvPr id="7" name="TextBox 6"/>
          <p:cNvSpPr txBox="1"/>
          <p:nvPr/>
        </p:nvSpPr>
        <p:spPr>
          <a:xfrm>
            <a:off x="-12278" y="6462741"/>
            <a:ext cx="4276804" cy="400110"/>
          </a:xfrm>
          <a:prstGeom prst="rect">
            <a:avLst/>
          </a:prstGeom>
          <a:noFill/>
        </p:spPr>
        <p:txBody>
          <a:bodyPr wrap="square" rtlCol="0">
            <a:spAutoFit/>
          </a:bodyPr>
          <a:lstStyle/>
          <a:p>
            <a:r>
              <a:rPr lang="en-US" sz="1000" dirty="0" err="1" smtClean="0">
                <a:latin typeface="Arial Narrow"/>
                <a:cs typeface="Arial Narrow"/>
              </a:rPr>
              <a:t>Yuankun</a:t>
            </a:r>
            <a:r>
              <a:rPr lang="en-US" sz="1000" dirty="0" smtClean="0">
                <a:latin typeface="Arial Narrow"/>
                <a:cs typeface="Arial Narrow"/>
              </a:rPr>
              <a:t> </a:t>
            </a:r>
            <a:r>
              <a:rPr lang="en-US" sz="1000" dirty="0" err="1" smtClean="0">
                <a:latin typeface="Arial Narrow"/>
                <a:cs typeface="Arial Narrow"/>
              </a:rPr>
              <a:t>Xue</a:t>
            </a:r>
            <a:r>
              <a:rPr lang="en-US" sz="1000" dirty="0" smtClean="0">
                <a:latin typeface="Arial Narrow"/>
                <a:cs typeface="Arial Narrow"/>
              </a:rPr>
              <a:t>, Saul Rodriguez, and Paul Bogdan</a:t>
            </a:r>
            <a:r>
              <a:rPr lang="en-US" sz="1000" dirty="0">
                <a:latin typeface="Arial Narrow"/>
                <a:cs typeface="Arial Narrow"/>
              </a:rPr>
              <a:t>, A </a:t>
            </a:r>
            <a:r>
              <a:rPr lang="en-US" sz="1000" dirty="0" err="1">
                <a:latin typeface="Arial Narrow"/>
                <a:cs typeface="Arial Narrow"/>
              </a:rPr>
              <a:t>spatio</a:t>
            </a:r>
            <a:r>
              <a:rPr lang="en-US" sz="1000" dirty="0">
                <a:latin typeface="Arial Narrow"/>
                <a:cs typeface="Arial Narrow"/>
              </a:rPr>
              <a:t>-temporal fractal model for a CPS approach to brain-machine-body </a:t>
            </a:r>
            <a:r>
              <a:rPr lang="en-US" sz="1000" dirty="0" smtClean="0">
                <a:latin typeface="Arial Narrow"/>
                <a:cs typeface="Arial Narrow"/>
              </a:rPr>
              <a:t>interfaces, DATE 2016 </a:t>
            </a:r>
            <a:endParaRPr lang="en-US" sz="1000" dirty="0">
              <a:latin typeface="Arial Narrow"/>
              <a:cs typeface="Arial Narrow"/>
            </a:endParaRPr>
          </a:p>
        </p:txBody>
      </p:sp>
    </p:spTree>
    <p:extLst>
      <p:ext uri="{BB962C8B-B14F-4D97-AF65-F5344CB8AC3E}">
        <p14:creationId xmlns:p14="http://schemas.microsoft.com/office/powerpoint/2010/main" val="17661709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3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498" y="1092194"/>
            <a:ext cx="3934172" cy="368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76200"/>
            <a:ext cx="9144000" cy="685800"/>
          </a:xfrm>
        </p:spPr>
        <p:txBody>
          <a:bodyPr/>
          <a:lstStyle/>
          <a:p>
            <a:r>
              <a:rPr lang="en-US" dirty="0"/>
              <a:t>Non-smooth (Non-Differentiable) Dynamics</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solidFill>
                  <a:prstClr val="black"/>
                </a:solidFill>
              </a:rPr>
              <a:pPr>
                <a:defRPr/>
              </a:pPr>
              <a:t>6</a:t>
            </a:fld>
            <a:endParaRPr lang="en-US">
              <a:solidFill>
                <a:prstClr val="black"/>
              </a:solidFill>
            </a:endParaRPr>
          </a:p>
        </p:txBody>
      </p:sp>
      <p:sp>
        <p:nvSpPr>
          <p:cNvPr id="18" name="Rectangle 3"/>
          <p:cNvSpPr txBox="1">
            <a:spLocks noChangeArrowheads="1"/>
          </p:cNvSpPr>
          <p:nvPr/>
        </p:nvSpPr>
        <p:spPr bwMode="auto">
          <a:xfrm>
            <a:off x="304800" y="1092200"/>
            <a:ext cx="5004179" cy="5448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85000"/>
              <a:buFont typeface="Wingdings" pitchFamily="2" charset="2"/>
              <a:buChar char="q"/>
              <a:defRPr sz="2800" b="1" kern="1200">
                <a:solidFill>
                  <a:schemeClr val="tx1"/>
                </a:solidFill>
                <a:latin typeface="Arial" pitchFamily="34" charset="0"/>
                <a:ea typeface="ＭＳ Ｐゴシック" charset="0"/>
                <a:cs typeface="Arial" pitchFamily="34" charset="0"/>
              </a:defRPr>
            </a:lvl1pPr>
            <a:lvl2pPr marL="742950" indent="-285750" algn="l" rtl="0" eaLnBrk="0" fontAlgn="base" hangingPunct="0">
              <a:spcBef>
                <a:spcPct val="20000"/>
              </a:spcBef>
              <a:spcAft>
                <a:spcPct val="0"/>
              </a:spcAft>
              <a:buClr>
                <a:srgbClr val="A50021"/>
              </a:buClr>
              <a:buSzPct val="77000"/>
              <a:buFont typeface="Wingdings" pitchFamily="2" charset="2"/>
              <a:buChar char="q"/>
              <a:defRPr sz="2400" kern="1200">
                <a:solidFill>
                  <a:schemeClr val="tx1"/>
                </a:solidFill>
                <a:latin typeface="Arial" pitchFamily="34" charset="0"/>
                <a:ea typeface="ＭＳ Ｐゴシック" charset="0"/>
                <a:cs typeface="Arial" pitchFamily="34" charset="0"/>
              </a:defRPr>
            </a:lvl2pPr>
            <a:lvl3pPr marL="1143000" indent="-228600" algn="l" rtl="0" eaLnBrk="0" fontAlgn="base" hangingPunct="0">
              <a:spcBef>
                <a:spcPct val="20000"/>
              </a:spcBef>
              <a:spcAft>
                <a:spcPct val="0"/>
              </a:spcAft>
              <a:buClr>
                <a:srgbClr val="A50021"/>
              </a:buClr>
              <a:buSzPct val="65000"/>
              <a:buFont typeface="Wingdings" pitchFamily="2" charset="2"/>
              <a:buChar char="q"/>
              <a:defRPr sz="2000" kern="1200">
                <a:solidFill>
                  <a:schemeClr val="tx1"/>
                </a:solidFill>
                <a:latin typeface="Arial" pitchFamily="34" charset="0"/>
                <a:ea typeface="ＭＳ Ｐゴシック" charset="0"/>
                <a:cs typeface="Arial" pitchFamily="34" charset="0"/>
              </a:defRPr>
            </a:lvl3pPr>
            <a:lvl4pPr marL="1600200" indent="-228600" algn="l" rtl="0" eaLnBrk="0" fontAlgn="base" hangingPunct="0">
              <a:spcBef>
                <a:spcPct val="20000"/>
              </a:spcBef>
              <a:spcAft>
                <a:spcPct val="0"/>
              </a:spcAft>
              <a:buClr>
                <a:srgbClr val="A50021"/>
              </a:buClr>
              <a:buFont typeface="Wingdings" pitchFamily="2" charset="2"/>
              <a:buChar char="§"/>
              <a:defRPr sz="1800" kern="1200">
                <a:solidFill>
                  <a:schemeClr val="tx1"/>
                </a:solidFill>
                <a:latin typeface="Arial" pitchFamily="34" charset="0"/>
                <a:ea typeface="ＭＳ Ｐゴシック" charset="0"/>
                <a:cs typeface="Arial" pitchFamily="34" charset="0"/>
              </a:defRPr>
            </a:lvl4pPr>
            <a:lvl5pPr marL="2057400" indent="-228600" algn="l" rtl="0" eaLnBrk="0" fontAlgn="base" hangingPunct="0">
              <a:spcBef>
                <a:spcPct val="20000"/>
              </a:spcBef>
              <a:spcAft>
                <a:spcPct val="0"/>
              </a:spcAft>
              <a:buClr>
                <a:srgbClr val="A50021"/>
              </a:buClr>
              <a:buFont typeface="Arial" charset="0"/>
              <a:buChar char="»"/>
              <a:defRPr sz="1600" kern="1200">
                <a:solidFill>
                  <a:schemeClr val="tx1"/>
                </a:solidFill>
                <a:latin typeface="Arial" pitchFamily="34" charset="0"/>
                <a:ea typeface="ＭＳ Ｐゴシック"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prstClr val="black"/>
                </a:solidFill>
                <a:latin typeface="Arial Narrow" panose="020B0606020202030204" pitchFamily="34" charset="0"/>
                <a:cs typeface="Angsana New" panose="02020603050405020304" pitchFamily="18" charset="-34"/>
              </a:rPr>
              <a:t>We are all familiar with powers of a number</a:t>
            </a:r>
          </a:p>
          <a:p>
            <a:pPr lvl="1"/>
            <a:r>
              <a:rPr lang="en-US" i="1" dirty="0" smtClean="0">
                <a:solidFill>
                  <a:prstClr val="black"/>
                </a:solidFill>
                <a:latin typeface="Arial Narrow" panose="020B0606020202030204" pitchFamily="34" charset="0"/>
                <a:cs typeface="Angsana New" panose="02020603050405020304" pitchFamily="18" charset="-34"/>
              </a:rPr>
              <a:t>x</a:t>
            </a:r>
            <a:r>
              <a:rPr lang="en-US" dirty="0" smtClean="0">
                <a:solidFill>
                  <a:prstClr val="black"/>
                </a:solidFill>
                <a:latin typeface="Arial Narrow" panose="020B0606020202030204" pitchFamily="34" charset="0"/>
                <a:cs typeface="Angsana New" panose="02020603050405020304" pitchFamily="18" charset="-34"/>
              </a:rPr>
              <a:t>, </a:t>
            </a:r>
            <a:r>
              <a:rPr lang="en-US" i="1" dirty="0" smtClean="0">
                <a:solidFill>
                  <a:prstClr val="black"/>
                </a:solidFill>
                <a:latin typeface="Arial Narrow" panose="020B0606020202030204" pitchFamily="34" charset="0"/>
                <a:cs typeface="Angsana New" panose="02020603050405020304" pitchFamily="18" charset="-34"/>
              </a:rPr>
              <a:t>x</a:t>
            </a:r>
            <a:r>
              <a:rPr lang="en-US" baseline="30000" dirty="0" smtClean="0">
                <a:solidFill>
                  <a:prstClr val="black"/>
                </a:solidFill>
                <a:latin typeface="Arial Narrow" panose="020B0606020202030204" pitchFamily="34" charset="0"/>
                <a:cs typeface="Angsana New" panose="02020603050405020304" pitchFamily="18" charset="-34"/>
              </a:rPr>
              <a:t>2</a:t>
            </a:r>
            <a:r>
              <a:rPr lang="en-US" dirty="0" smtClean="0">
                <a:solidFill>
                  <a:prstClr val="black"/>
                </a:solidFill>
                <a:latin typeface="Arial Narrow" panose="020B0606020202030204" pitchFamily="34" charset="0"/>
                <a:cs typeface="Angsana New" panose="02020603050405020304" pitchFamily="18" charset="-34"/>
              </a:rPr>
              <a:t>, </a:t>
            </a:r>
            <a:r>
              <a:rPr lang="en-US" i="1" dirty="0" smtClean="0">
                <a:solidFill>
                  <a:prstClr val="black"/>
                </a:solidFill>
                <a:latin typeface="Arial Narrow" panose="020B0606020202030204" pitchFamily="34" charset="0"/>
                <a:cs typeface="Angsana New" panose="02020603050405020304" pitchFamily="18" charset="-34"/>
              </a:rPr>
              <a:t>x</a:t>
            </a:r>
            <a:r>
              <a:rPr lang="en-US" baseline="30000" dirty="0" smtClean="0">
                <a:solidFill>
                  <a:prstClr val="black"/>
                </a:solidFill>
                <a:latin typeface="Arial Narrow" panose="020B0606020202030204" pitchFamily="34" charset="0"/>
                <a:cs typeface="Angsana New" panose="02020603050405020304" pitchFamily="18" charset="-34"/>
              </a:rPr>
              <a:t>3</a:t>
            </a:r>
            <a:r>
              <a:rPr lang="en-US" dirty="0" smtClean="0">
                <a:solidFill>
                  <a:prstClr val="black"/>
                </a:solidFill>
                <a:latin typeface="Arial Narrow" panose="020B0606020202030204" pitchFamily="34" charset="0"/>
                <a:cs typeface="Angsana New" panose="02020603050405020304" pitchFamily="18" charset="-34"/>
              </a:rPr>
              <a:t>, </a:t>
            </a:r>
            <a:r>
              <a:rPr lang="en-US" i="1" dirty="0" smtClean="0">
                <a:solidFill>
                  <a:prstClr val="black"/>
                </a:solidFill>
                <a:latin typeface="Arial Narrow" panose="020B0606020202030204" pitchFamily="34" charset="0"/>
                <a:cs typeface="Angsana New" panose="02020603050405020304" pitchFamily="18" charset="-34"/>
              </a:rPr>
              <a:t>x</a:t>
            </a:r>
            <a:r>
              <a:rPr lang="en-US" baseline="30000" dirty="0" smtClean="0">
                <a:solidFill>
                  <a:prstClr val="black"/>
                </a:solidFill>
                <a:latin typeface="Arial Narrow" panose="020B0606020202030204" pitchFamily="34" charset="0"/>
                <a:cs typeface="Angsana New" panose="02020603050405020304" pitchFamily="18" charset="-34"/>
              </a:rPr>
              <a:t>4</a:t>
            </a:r>
            <a:r>
              <a:rPr lang="en-US" dirty="0" smtClean="0">
                <a:solidFill>
                  <a:prstClr val="black"/>
                </a:solidFill>
                <a:latin typeface="Arial Narrow" panose="020B0606020202030204" pitchFamily="34" charset="0"/>
                <a:cs typeface="Angsana New" panose="02020603050405020304" pitchFamily="18" charset="-34"/>
              </a:rPr>
              <a:t>, </a:t>
            </a:r>
            <a:r>
              <a:rPr lang="en-US" i="1" dirty="0" smtClean="0">
                <a:solidFill>
                  <a:prstClr val="black"/>
                </a:solidFill>
                <a:latin typeface="Arial Narrow" panose="020B0606020202030204" pitchFamily="34" charset="0"/>
                <a:cs typeface="Angsana New" panose="02020603050405020304" pitchFamily="18" charset="-34"/>
              </a:rPr>
              <a:t>x</a:t>
            </a:r>
            <a:r>
              <a:rPr lang="en-US" baseline="30000" dirty="0" smtClean="0">
                <a:solidFill>
                  <a:prstClr val="black"/>
                </a:solidFill>
                <a:latin typeface="Arial Narrow" panose="020B0606020202030204" pitchFamily="34" charset="0"/>
                <a:cs typeface="Angsana New" panose="02020603050405020304" pitchFamily="18" charset="-34"/>
              </a:rPr>
              <a:t>5</a:t>
            </a:r>
            <a:r>
              <a:rPr lang="en-US" dirty="0" smtClean="0">
                <a:solidFill>
                  <a:prstClr val="black"/>
                </a:solidFill>
                <a:latin typeface="Arial Narrow" panose="020B0606020202030204" pitchFamily="34" charset="0"/>
                <a:cs typeface="Angsana New" panose="02020603050405020304" pitchFamily="18" charset="-34"/>
              </a:rPr>
              <a:t> and so on  OR  </a:t>
            </a:r>
            <a:r>
              <a:rPr lang="en-US" i="1" dirty="0" smtClean="0">
                <a:solidFill>
                  <a:prstClr val="black"/>
                </a:solidFill>
                <a:latin typeface="Arial Narrow" panose="020B0606020202030204" pitchFamily="34" charset="0"/>
                <a:cs typeface="Angsana New" panose="02020603050405020304" pitchFamily="18" charset="-34"/>
              </a:rPr>
              <a:t>x</a:t>
            </a:r>
            <a:r>
              <a:rPr lang="en-US" baseline="30000" dirty="0" smtClean="0">
                <a:solidFill>
                  <a:prstClr val="black"/>
                </a:solidFill>
                <a:latin typeface="Arial Narrow" panose="020B0606020202030204" pitchFamily="34" charset="0"/>
                <a:cs typeface="Angsana New" panose="02020603050405020304" pitchFamily="18" charset="-34"/>
              </a:rPr>
              <a:t>1/2</a:t>
            </a:r>
            <a:r>
              <a:rPr lang="en-US" dirty="0" smtClean="0">
                <a:solidFill>
                  <a:prstClr val="black"/>
                </a:solidFill>
                <a:latin typeface="Arial Narrow" panose="020B0606020202030204" pitchFamily="34" charset="0"/>
                <a:cs typeface="Angsana New" panose="02020603050405020304" pitchFamily="18" charset="-34"/>
              </a:rPr>
              <a:t>, </a:t>
            </a:r>
            <a:r>
              <a:rPr lang="en-US" i="1" dirty="0" smtClean="0">
                <a:solidFill>
                  <a:prstClr val="black"/>
                </a:solidFill>
                <a:latin typeface="Arial Narrow" panose="020B0606020202030204" pitchFamily="34" charset="0"/>
                <a:cs typeface="Angsana New" panose="02020603050405020304" pitchFamily="18" charset="-34"/>
              </a:rPr>
              <a:t>x</a:t>
            </a:r>
            <a:r>
              <a:rPr lang="en-US" baseline="30000" dirty="0" smtClean="0">
                <a:solidFill>
                  <a:prstClr val="black"/>
                </a:solidFill>
                <a:latin typeface="Arial Narrow" panose="020B0606020202030204" pitchFamily="34" charset="0"/>
                <a:cs typeface="Angsana New" panose="02020603050405020304" pitchFamily="18" charset="-34"/>
              </a:rPr>
              <a:t>1/3</a:t>
            </a:r>
            <a:r>
              <a:rPr lang="en-US" dirty="0" smtClean="0">
                <a:solidFill>
                  <a:prstClr val="black"/>
                </a:solidFill>
                <a:latin typeface="Arial Narrow" panose="020B0606020202030204" pitchFamily="34" charset="0"/>
                <a:cs typeface="Angsana New" panose="02020603050405020304" pitchFamily="18" charset="-34"/>
              </a:rPr>
              <a:t>, </a:t>
            </a:r>
            <a:r>
              <a:rPr lang="en-US" i="1" dirty="0" smtClean="0">
                <a:solidFill>
                  <a:prstClr val="black"/>
                </a:solidFill>
                <a:latin typeface="Arial Narrow" panose="020B0606020202030204" pitchFamily="34" charset="0"/>
                <a:cs typeface="Angsana New" panose="02020603050405020304" pitchFamily="18" charset="-34"/>
              </a:rPr>
              <a:t>x</a:t>
            </a:r>
            <a:r>
              <a:rPr lang="en-US" baseline="30000" dirty="0" smtClean="0">
                <a:solidFill>
                  <a:prstClr val="black"/>
                </a:solidFill>
                <a:latin typeface="Arial Narrow" panose="020B0606020202030204" pitchFamily="34" charset="0"/>
                <a:cs typeface="Angsana New" panose="02020603050405020304" pitchFamily="18" charset="-34"/>
              </a:rPr>
              <a:t>1/4</a:t>
            </a:r>
            <a:r>
              <a:rPr lang="en-US" dirty="0" smtClean="0">
                <a:solidFill>
                  <a:prstClr val="black"/>
                </a:solidFill>
                <a:latin typeface="Arial Narrow" panose="020B0606020202030204" pitchFamily="34" charset="0"/>
                <a:cs typeface="Angsana New" panose="02020603050405020304" pitchFamily="18" charset="-34"/>
              </a:rPr>
              <a:t>, </a:t>
            </a:r>
            <a:r>
              <a:rPr lang="en-US" i="1" dirty="0" smtClean="0">
                <a:solidFill>
                  <a:prstClr val="black"/>
                </a:solidFill>
                <a:latin typeface="Arial Narrow" panose="020B0606020202030204" pitchFamily="34" charset="0"/>
                <a:cs typeface="Angsana New" panose="02020603050405020304" pitchFamily="18" charset="-34"/>
              </a:rPr>
              <a:t>x</a:t>
            </a:r>
            <a:r>
              <a:rPr lang="en-US" baseline="30000" dirty="0" smtClean="0">
                <a:solidFill>
                  <a:prstClr val="black"/>
                </a:solidFill>
                <a:latin typeface="Arial Narrow" panose="020B0606020202030204" pitchFamily="34" charset="0"/>
                <a:cs typeface="Angsana New" panose="02020603050405020304" pitchFamily="18" charset="-34"/>
              </a:rPr>
              <a:t>1/5</a:t>
            </a:r>
            <a:r>
              <a:rPr lang="en-US" dirty="0" smtClean="0">
                <a:solidFill>
                  <a:prstClr val="black"/>
                </a:solidFill>
                <a:latin typeface="Arial Narrow" panose="020B0606020202030204" pitchFamily="34" charset="0"/>
                <a:cs typeface="Angsana New" panose="02020603050405020304" pitchFamily="18" charset="-34"/>
              </a:rPr>
              <a:t>, …</a:t>
            </a:r>
          </a:p>
          <a:p>
            <a:r>
              <a:rPr lang="en-US" dirty="0" smtClean="0">
                <a:solidFill>
                  <a:prstClr val="black"/>
                </a:solidFill>
                <a:latin typeface="Arial Narrow" panose="020B0606020202030204" pitchFamily="34" charset="0"/>
                <a:cs typeface="Angsana New" panose="02020603050405020304" pitchFamily="18" charset="-34"/>
              </a:rPr>
              <a:t>What about powers (integer, real or complex) of an operator?</a:t>
            </a:r>
          </a:p>
          <a:p>
            <a:pPr lvl="1"/>
            <a:r>
              <a:rPr lang="en-US" dirty="0" smtClean="0">
                <a:solidFill>
                  <a:prstClr val="black"/>
                </a:solidFill>
                <a:latin typeface="Arial Narrow" panose="020B0606020202030204" pitchFamily="34" charset="0"/>
                <a:cs typeface="Angsana New" panose="02020603050405020304" pitchFamily="18" charset="-34"/>
              </a:rPr>
              <a:t>Leibniz and </a:t>
            </a:r>
            <a:r>
              <a:rPr lang="en-US" dirty="0" err="1" smtClean="0">
                <a:solidFill>
                  <a:prstClr val="black"/>
                </a:solidFill>
                <a:latin typeface="Arial Narrow" panose="020B0606020202030204" pitchFamily="34" charset="0"/>
                <a:cs typeface="Angsana New" panose="02020603050405020304" pitchFamily="18" charset="-34"/>
              </a:rPr>
              <a:t>L’Hopital</a:t>
            </a:r>
            <a:r>
              <a:rPr lang="en-US" dirty="0" smtClean="0">
                <a:solidFill>
                  <a:prstClr val="black"/>
                </a:solidFill>
                <a:latin typeface="Arial Narrow" panose="020B0606020202030204" pitchFamily="34" charset="0"/>
                <a:cs typeface="Angsana New" panose="02020603050405020304" pitchFamily="18" charset="-34"/>
              </a:rPr>
              <a:t> raised the question of fractional order derivatives such as </a:t>
            </a:r>
            <a:r>
              <a:rPr lang="en-US" i="1" dirty="0" smtClean="0">
                <a:solidFill>
                  <a:prstClr val="black"/>
                </a:solidFill>
                <a:latin typeface="Arial Narrow" panose="020B0606020202030204" pitchFamily="34" charset="0"/>
                <a:cs typeface="Angsana New" panose="02020603050405020304" pitchFamily="18" charset="-34"/>
              </a:rPr>
              <a:t>d </a:t>
            </a:r>
            <a:r>
              <a:rPr lang="en-US" baseline="30000" dirty="0" smtClean="0">
                <a:solidFill>
                  <a:prstClr val="black"/>
                </a:solidFill>
                <a:latin typeface="Arial Narrow" panose="020B0606020202030204" pitchFamily="34" charset="0"/>
                <a:cs typeface="Angsana New" panose="02020603050405020304" pitchFamily="18" charset="-34"/>
              </a:rPr>
              <a:t>0.5</a:t>
            </a:r>
            <a:r>
              <a:rPr lang="en-US" i="1" dirty="0" smtClean="0">
                <a:solidFill>
                  <a:prstClr val="black"/>
                </a:solidFill>
                <a:latin typeface="Arial Narrow" panose="020B0606020202030204" pitchFamily="34" charset="0"/>
                <a:cs typeface="Angsana New" panose="02020603050405020304" pitchFamily="18" charset="-34"/>
              </a:rPr>
              <a:t>f</a:t>
            </a:r>
            <a:r>
              <a:rPr lang="en-US" dirty="0" smtClean="0">
                <a:solidFill>
                  <a:prstClr val="black"/>
                </a:solidFill>
                <a:latin typeface="Arial Narrow" panose="020B0606020202030204" pitchFamily="34" charset="0"/>
                <a:cs typeface="Angsana New" panose="02020603050405020304" pitchFamily="18" charset="-34"/>
              </a:rPr>
              <a:t>(</a:t>
            </a:r>
            <a:r>
              <a:rPr lang="en-US" i="1" dirty="0" smtClean="0">
                <a:solidFill>
                  <a:prstClr val="black"/>
                </a:solidFill>
                <a:latin typeface="Arial Narrow" panose="020B0606020202030204" pitchFamily="34" charset="0"/>
                <a:cs typeface="Angsana New" panose="02020603050405020304" pitchFamily="18" charset="-34"/>
              </a:rPr>
              <a:t>t</a:t>
            </a:r>
            <a:r>
              <a:rPr lang="en-US" dirty="0" smtClean="0">
                <a:solidFill>
                  <a:prstClr val="black"/>
                </a:solidFill>
                <a:latin typeface="Arial Narrow" panose="020B0606020202030204" pitchFamily="34" charset="0"/>
                <a:cs typeface="Angsana New" panose="02020603050405020304" pitchFamily="18" charset="-34"/>
              </a:rPr>
              <a:t>) / </a:t>
            </a:r>
            <a:r>
              <a:rPr lang="en-US" i="1" dirty="0" err="1" smtClean="0">
                <a:solidFill>
                  <a:prstClr val="black"/>
                </a:solidFill>
                <a:latin typeface="Arial Narrow" panose="020B0606020202030204" pitchFamily="34" charset="0"/>
                <a:cs typeface="Angsana New" panose="02020603050405020304" pitchFamily="18" charset="-34"/>
              </a:rPr>
              <a:t>dt</a:t>
            </a:r>
            <a:r>
              <a:rPr lang="en-US" i="1" dirty="0" smtClean="0">
                <a:solidFill>
                  <a:prstClr val="black"/>
                </a:solidFill>
                <a:latin typeface="Arial Narrow" panose="020B0606020202030204" pitchFamily="34" charset="0"/>
                <a:cs typeface="Angsana New" panose="02020603050405020304" pitchFamily="18" charset="-34"/>
              </a:rPr>
              <a:t> </a:t>
            </a:r>
            <a:r>
              <a:rPr lang="en-US" baseline="30000" dirty="0" smtClean="0">
                <a:solidFill>
                  <a:prstClr val="black"/>
                </a:solidFill>
                <a:latin typeface="Arial Narrow" panose="020B0606020202030204" pitchFamily="34" charset="0"/>
                <a:cs typeface="Angsana New" panose="02020603050405020304" pitchFamily="18" charset="-34"/>
              </a:rPr>
              <a:t>0.5</a:t>
            </a:r>
          </a:p>
          <a:p>
            <a:r>
              <a:rPr lang="en-US" dirty="0" smtClean="0">
                <a:solidFill>
                  <a:prstClr val="black"/>
                </a:solidFill>
                <a:latin typeface="Arial Narrow" panose="020B0606020202030204" pitchFamily="34" charset="0"/>
                <a:cs typeface="Angsana New" panose="02020603050405020304" pitchFamily="18" charset="-34"/>
              </a:rPr>
              <a:t>Fractional Order Derivative :</a:t>
            </a:r>
          </a:p>
          <a:p>
            <a:endParaRPr lang="en-US" dirty="0" smtClean="0">
              <a:solidFill>
                <a:prstClr val="black"/>
              </a:solidFill>
              <a:latin typeface="Times New Roman" panose="02020603050405020304" pitchFamily="18" charset="0"/>
            </a:endParaRPr>
          </a:p>
        </p:txBody>
      </p:sp>
      <p:graphicFrame>
        <p:nvGraphicFramePr>
          <p:cNvPr id="19" name="Object 21"/>
          <p:cNvGraphicFramePr>
            <a:graphicFrameLocks noChangeAspect="1"/>
          </p:cNvGraphicFramePr>
          <p:nvPr>
            <p:extLst>
              <p:ext uri="{D42A27DB-BD31-4B8C-83A1-F6EECF244321}">
                <p14:modId xmlns:p14="http://schemas.microsoft.com/office/powerpoint/2010/main" val="4160951925"/>
              </p:ext>
            </p:extLst>
          </p:nvPr>
        </p:nvGraphicFramePr>
        <p:xfrm>
          <a:off x="1744023" y="5595915"/>
          <a:ext cx="5663520" cy="1041120"/>
        </p:xfrm>
        <a:graphic>
          <a:graphicData uri="http://schemas.openxmlformats.org/presentationml/2006/ole">
            <mc:AlternateContent xmlns:mc="http://schemas.openxmlformats.org/markup-compatibility/2006">
              <mc:Choice xmlns:v="urn:schemas-microsoft-com:vml" Requires="v">
                <p:oleObj spid="_x0000_s97415" name="Equation" r:id="rId4" imgW="2831760" imgH="520560" progId="Equation.3">
                  <p:embed/>
                </p:oleObj>
              </mc:Choice>
              <mc:Fallback>
                <p:oleObj name="Equation" r:id="rId4" imgW="2831760" imgH="520560" progId="Equation.3">
                  <p:embed/>
                  <p:pic>
                    <p:nvPicPr>
                      <p:cNvPr id="0" name=""/>
                      <p:cNvPicPr>
                        <a:picLocks noChangeAspect="1" noChangeArrowheads="1"/>
                      </p:cNvPicPr>
                      <p:nvPr/>
                    </p:nvPicPr>
                    <p:blipFill>
                      <a:blip r:embed="rId5"/>
                      <a:srcRect/>
                      <a:stretch>
                        <a:fillRect/>
                      </a:stretch>
                    </p:blipFill>
                    <p:spPr bwMode="auto">
                      <a:xfrm>
                        <a:off x="1744023" y="5595915"/>
                        <a:ext cx="5663520" cy="104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AutoShape 18"/>
          <p:cNvSpPr>
            <a:spLocks noChangeArrowheads="1"/>
          </p:cNvSpPr>
          <p:nvPr/>
        </p:nvSpPr>
        <p:spPr bwMode="auto">
          <a:xfrm>
            <a:off x="1705970" y="5554636"/>
            <a:ext cx="5707504" cy="1161945"/>
          </a:xfrm>
          <a:prstGeom prst="roundRect">
            <a:avLst>
              <a:gd name="adj" fmla="val 16667"/>
            </a:avLst>
          </a:prstGeom>
          <a:solidFill>
            <a:srgbClr val="FFFF99">
              <a:alpha val="30980"/>
            </a:srgbClr>
          </a:solidFill>
          <a:ln w="38100">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endParaRPr lang="en-US">
              <a:solidFill>
                <a:prstClr val="black"/>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55787634"/>
              </p:ext>
            </p:extLst>
          </p:nvPr>
        </p:nvGraphicFramePr>
        <p:xfrm>
          <a:off x="5960117" y="3712341"/>
          <a:ext cx="2906713" cy="887413"/>
        </p:xfrm>
        <a:graphic>
          <a:graphicData uri="http://schemas.openxmlformats.org/presentationml/2006/ole">
            <mc:AlternateContent xmlns:mc="http://schemas.openxmlformats.org/markup-compatibility/2006">
              <mc:Choice xmlns:v="urn:schemas-microsoft-com:vml" Requires="v">
                <p:oleObj spid="_x0000_s97416" name="Equation" r:id="rId6" imgW="1168200" imgH="355320" progId="Equation.3">
                  <p:embed/>
                </p:oleObj>
              </mc:Choice>
              <mc:Fallback>
                <p:oleObj name="Equation" r:id="rId6" imgW="1168200" imgH="355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0117" y="3712341"/>
                        <a:ext cx="2906713" cy="88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46890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Exotic </a:t>
            </a:r>
            <a:r>
              <a:rPr lang="en-US" dirty="0" smtClean="0"/>
              <a:t>Calculus?</a:t>
            </a:r>
            <a:endParaRPr lang="en-US" dirty="0"/>
          </a:p>
        </p:txBody>
      </p:sp>
      <p:sp>
        <p:nvSpPr>
          <p:cNvPr id="3" name="Content Placeholder 2"/>
          <p:cNvSpPr>
            <a:spLocks noGrp="1"/>
          </p:cNvSpPr>
          <p:nvPr>
            <p:ph idx="1"/>
          </p:nvPr>
        </p:nvSpPr>
        <p:spPr/>
        <p:txBody>
          <a:bodyPr/>
          <a:lstStyle/>
          <a:p>
            <a:r>
              <a:rPr lang="en-US" dirty="0" smtClean="0"/>
              <a:t>Accounting for (long-range) memory leads to fun math!</a:t>
            </a:r>
          </a:p>
          <a:p>
            <a:pPr lvl="1"/>
            <a:r>
              <a:rPr lang="en-US" dirty="0" smtClean="0"/>
              <a:t>At least sometimes… </a:t>
            </a:r>
            <a:endParaRPr lang="en-US" dirty="0"/>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7</a:t>
            </a:fld>
            <a:endParaRPr lang="en-US"/>
          </a:p>
        </p:txBody>
      </p:sp>
      <p:sp>
        <p:nvSpPr>
          <p:cNvPr id="5" name="Line 28"/>
          <p:cNvSpPr>
            <a:spLocks noChangeShapeType="1"/>
          </p:cNvSpPr>
          <p:nvPr/>
        </p:nvSpPr>
        <p:spPr bwMode="auto">
          <a:xfrm>
            <a:off x="5333818" y="4469540"/>
            <a:ext cx="2741612"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sp>
        <p:nvSpPr>
          <p:cNvPr id="6" name="Line 29"/>
          <p:cNvSpPr>
            <a:spLocks noChangeShapeType="1"/>
          </p:cNvSpPr>
          <p:nvPr/>
        </p:nvSpPr>
        <p:spPr bwMode="auto">
          <a:xfrm rot="16200000">
            <a:off x="4687705" y="3829630"/>
            <a:ext cx="1279525"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cxnSp>
        <p:nvCxnSpPr>
          <p:cNvPr id="7" name="AutoShape 16"/>
          <p:cNvCxnSpPr>
            <a:cxnSpLocks noChangeShapeType="1"/>
          </p:cNvCxnSpPr>
          <p:nvPr/>
        </p:nvCxnSpPr>
        <p:spPr bwMode="auto">
          <a:xfrm flipV="1">
            <a:off x="5343343" y="4145542"/>
            <a:ext cx="65087" cy="230187"/>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8" name="AutoShape 17"/>
          <p:cNvCxnSpPr>
            <a:cxnSpLocks noChangeShapeType="1"/>
          </p:cNvCxnSpPr>
          <p:nvPr/>
        </p:nvCxnSpPr>
        <p:spPr bwMode="auto">
          <a:xfrm flipH="1" flipV="1">
            <a:off x="5397318" y="4143954"/>
            <a:ext cx="247650" cy="269875"/>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9" name="AutoShape 18"/>
          <p:cNvCxnSpPr>
            <a:cxnSpLocks noChangeShapeType="1"/>
          </p:cNvCxnSpPr>
          <p:nvPr/>
        </p:nvCxnSpPr>
        <p:spPr bwMode="auto">
          <a:xfrm flipV="1">
            <a:off x="5640205" y="3923292"/>
            <a:ext cx="22225" cy="496887"/>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0" name="AutoShape 19"/>
          <p:cNvCxnSpPr>
            <a:cxnSpLocks noChangeShapeType="1"/>
          </p:cNvCxnSpPr>
          <p:nvPr/>
        </p:nvCxnSpPr>
        <p:spPr bwMode="auto">
          <a:xfrm>
            <a:off x="5657668" y="3929642"/>
            <a:ext cx="366712" cy="371475"/>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1" name="AutoShape 20"/>
          <p:cNvCxnSpPr>
            <a:cxnSpLocks noChangeShapeType="1"/>
          </p:cNvCxnSpPr>
          <p:nvPr/>
        </p:nvCxnSpPr>
        <p:spPr bwMode="auto">
          <a:xfrm flipV="1">
            <a:off x="6013268" y="3320042"/>
            <a:ext cx="415925" cy="984250"/>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2" name="AutoShape 21"/>
          <p:cNvCxnSpPr>
            <a:cxnSpLocks noChangeShapeType="1"/>
          </p:cNvCxnSpPr>
          <p:nvPr/>
        </p:nvCxnSpPr>
        <p:spPr bwMode="auto">
          <a:xfrm flipH="1" flipV="1">
            <a:off x="6427605" y="3324804"/>
            <a:ext cx="53975" cy="950913"/>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3" name="AutoShape 22"/>
          <p:cNvCxnSpPr>
            <a:cxnSpLocks noChangeShapeType="1"/>
          </p:cNvCxnSpPr>
          <p:nvPr/>
        </p:nvCxnSpPr>
        <p:spPr bwMode="auto">
          <a:xfrm flipV="1">
            <a:off x="6479993" y="4040767"/>
            <a:ext cx="65087" cy="230187"/>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4" name="AutoShape 23"/>
          <p:cNvCxnSpPr>
            <a:cxnSpLocks noChangeShapeType="1"/>
          </p:cNvCxnSpPr>
          <p:nvPr/>
        </p:nvCxnSpPr>
        <p:spPr bwMode="auto">
          <a:xfrm flipH="1" flipV="1">
            <a:off x="6533968" y="4045529"/>
            <a:ext cx="247650" cy="269875"/>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5" name="AutoShape 24"/>
          <p:cNvCxnSpPr>
            <a:cxnSpLocks noChangeShapeType="1"/>
          </p:cNvCxnSpPr>
          <p:nvPr/>
        </p:nvCxnSpPr>
        <p:spPr bwMode="auto">
          <a:xfrm flipV="1">
            <a:off x="6783205" y="3831217"/>
            <a:ext cx="22225" cy="496887"/>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cxnSp>
        <p:nvCxnSpPr>
          <p:cNvPr id="16" name="AutoShape 25"/>
          <p:cNvCxnSpPr>
            <a:cxnSpLocks noChangeShapeType="1"/>
          </p:cNvCxnSpPr>
          <p:nvPr/>
        </p:nvCxnSpPr>
        <p:spPr bwMode="auto">
          <a:xfrm>
            <a:off x="6800668" y="3840742"/>
            <a:ext cx="366712" cy="371475"/>
          </a:xfrm>
          <a:prstGeom prst="straightConnector1">
            <a:avLst/>
          </a:prstGeom>
          <a:noFill/>
          <a:ln w="31750">
            <a:solidFill>
              <a:srgbClr val="5F5F5F"/>
            </a:solidFill>
            <a:round/>
            <a:headEnd/>
            <a:tailEnd/>
          </a:ln>
          <a:extLst>
            <a:ext uri="{909E8E84-426E-40dd-AFC4-6F175D3DCCD1}">
              <a14:hiddenFill xmlns:a14="http://schemas.microsoft.com/office/drawing/2010/main">
                <a:noFill/>
              </a14:hiddenFill>
            </a:ext>
          </a:extLst>
        </p:spPr>
      </p:cxnSp>
      <p:sp>
        <p:nvSpPr>
          <p:cNvPr id="17" name="Line 26"/>
          <p:cNvSpPr>
            <a:spLocks noChangeShapeType="1"/>
          </p:cNvSpPr>
          <p:nvPr/>
        </p:nvSpPr>
        <p:spPr bwMode="auto">
          <a:xfrm flipV="1">
            <a:off x="6029143" y="3127954"/>
            <a:ext cx="727075" cy="430213"/>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sp>
        <p:nvSpPr>
          <p:cNvPr id="18" name="Line 27"/>
          <p:cNvSpPr>
            <a:spLocks noChangeShapeType="1"/>
          </p:cNvSpPr>
          <p:nvPr/>
        </p:nvSpPr>
        <p:spPr bwMode="auto">
          <a:xfrm flipV="1">
            <a:off x="6033905" y="3316867"/>
            <a:ext cx="887413" cy="11112"/>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sp>
        <p:nvSpPr>
          <p:cNvPr id="19" name="Line 28"/>
          <p:cNvSpPr>
            <a:spLocks noChangeShapeType="1"/>
          </p:cNvSpPr>
          <p:nvPr/>
        </p:nvSpPr>
        <p:spPr bwMode="auto">
          <a:xfrm>
            <a:off x="5976755" y="3100967"/>
            <a:ext cx="876300" cy="41910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sp>
        <p:nvSpPr>
          <p:cNvPr id="20" name="Text Box 10"/>
          <p:cNvSpPr txBox="1">
            <a:spLocks noChangeArrowheads="1"/>
          </p:cNvSpPr>
          <p:nvPr/>
        </p:nvSpPr>
        <p:spPr bwMode="auto">
          <a:xfrm>
            <a:off x="5177164" y="2902277"/>
            <a:ext cx="771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dirty="0">
                <a:solidFill>
                  <a:srgbClr val="000000"/>
                </a:solidFill>
                <a:ea typeface="宋体" pitchFamily="2" charset="-122"/>
              </a:rPr>
              <a:t>x</a:t>
            </a:r>
            <a:r>
              <a:rPr lang="en-US" altLang="zh-CN" sz="1800" dirty="0" smtClean="0">
                <a:solidFill>
                  <a:srgbClr val="000000"/>
                </a:solidFill>
                <a:ea typeface="宋体" pitchFamily="2" charset="-122"/>
              </a:rPr>
              <a:t>(</a:t>
            </a:r>
            <a:r>
              <a:rPr lang="en-US" altLang="zh-CN" sz="1800" i="1" dirty="0">
                <a:solidFill>
                  <a:srgbClr val="000000"/>
                </a:solidFill>
                <a:ea typeface="宋体" pitchFamily="2" charset="-122"/>
              </a:rPr>
              <a:t>t</a:t>
            </a:r>
            <a:r>
              <a:rPr lang="en-US" altLang="zh-CN" sz="1800" dirty="0" smtClean="0">
                <a:solidFill>
                  <a:srgbClr val="000000"/>
                </a:solidFill>
                <a:ea typeface="宋体" pitchFamily="2" charset="-122"/>
              </a:rPr>
              <a:t>)</a:t>
            </a:r>
          </a:p>
        </p:txBody>
      </p:sp>
      <p:sp>
        <p:nvSpPr>
          <p:cNvPr id="21" name="Text Box 9"/>
          <p:cNvSpPr txBox="1">
            <a:spLocks noChangeArrowheads="1"/>
          </p:cNvSpPr>
          <p:nvPr/>
        </p:nvSpPr>
        <p:spPr bwMode="auto">
          <a:xfrm>
            <a:off x="7624580" y="4113792"/>
            <a:ext cx="436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dirty="0">
                <a:solidFill>
                  <a:srgbClr val="000000"/>
                </a:solidFill>
                <a:ea typeface="宋体" pitchFamily="2" charset="-122"/>
              </a:rPr>
              <a:t>t</a:t>
            </a:r>
            <a:endParaRPr lang="en-US" altLang="zh-CN" sz="1800" i="1" dirty="0" smtClean="0">
              <a:solidFill>
                <a:srgbClr val="000000"/>
              </a:solidFill>
              <a:ea typeface="宋体" pitchFamily="2" charset="-122"/>
            </a:endParaRPr>
          </a:p>
        </p:txBody>
      </p:sp>
      <p:sp>
        <p:nvSpPr>
          <p:cNvPr id="22" name="Line 28"/>
          <p:cNvSpPr>
            <a:spLocks noChangeShapeType="1"/>
          </p:cNvSpPr>
          <p:nvPr/>
        </p:nvSpPr>
        <p:spPr bwMode="auto">
          <a:xfrm>
            <a:off x="984401" y="4497689"/>
            <a:ext cx="2741612"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sp>
        <p:nvSpPr>
          <p:cNvPr id="23" name="Line 29"/>
          <p:cNvSpPr>
            <a:spLocks noChangeShapeType="1"/>
          </p:cNvSpPr>
          <p:nvPr/>
        </p:nvSpPr>
        <p:spPr bwMode="auto">
          <a:xfrm rot="16200000">
            <a:off x="338288" y="3870627"/>
            <a:ext cx="1279525"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sp>
        <p:nvSpPr>
          <p:cNvPr id="34" name="Freeform 43"/>
          <p:cNvSpPr>
            <a:spLocks/>
          </p:cNvSpPr>
          <p:nvPr/>
        </p:nvSpPr>
        <p:spPr bwMode="auto">
          <a:xfrm>
            <a:off x="997101" y="3315001"/>
            <a:ext cx="1689100" cy="1089025"/>
          </a:xfrm>
          <a:custGeom>
            <a:avLst/>
            <a:gdLst>
              <a:gd name="T0" fmla="*/ 0 w 1064"/>
              <a:gd name="T1" fmla="*/ 2147483647 h 686"/>
              <a:gd name="T2" fmla="*/ 2147483647 w 1064"/>
              <a:gd name="T3" fmla="*/ 2147483647 h 686"/>
              <a:gd name="T4" fmla="*/ 2147483647 w 1064"/>
              <a:gd name="T5" fmla="*/ 2147483647 h 686"/>
              <a:gd name="T6" fmla="*/ 2147483647 w 1064"/>
              <a:gd name="T7" fmla="*/ 2147483647 h 686"/>
              <a:gd name="T8" fmla="*/ 2147483647 w 1064"/>
              <a:gd name="T9" fmla="*/ 2147483647 h 686"/>
              <a:gd name="T10" fmla="*/ 2147483647 w 1064"/>
              <a:gd name="T11" fmla="*/ 2147483647 h 686"/>
              <a:gd name="T12" fmla="*/ 2147483647 w 1064"/>
              <a:gd name="T13" fmla="*/ 2147483647 h 686"/>
              <a:gd name="T14" fmla="*/ 2147483647 w 1064"/>
              <a:gd name="T15" fmla="*/ 2147483647 h 686"/>
              <a:gd name="T16" fmla="*/ 2147483647 w 1064"/>
              <a:gd name="T17" fmla="*/ 2147483647 h 6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64"/>
              <a:gd name="T28" fmla="*/ 0 h 686"/>
              <a:gd name="T29" fmla="*/ 1064 w 1064"/>
              <a:gd name="T30" fmla="*/ 686 h 6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64" h="686">
                <a:moveTo>
                  <a:pt x="0" y="631"/>
                </a:moveTo>
                <a:cubicBezTo>
                  <a:pt x="29" y="658"/>
                  <a:pt x="58" y="686"/>
                  <a:pt x="102" y="667"/>
                </a:cubicBezTo>
                <a:cubicBezTo>
                  <a:pt x="146" y="648"/>
                  <a:pt x="183" y="616"/>
                  <a:pt x="266" y="519"/>
                </a:cubicBezTo>
                <a:cubicBezTo>
                  <a:pt x="349" y="422"/>
                  <a:pt x="523" y="160"/>
                  <a:pt x="597" y="85"/>
                </a:cubicBezTo>
                <a:cubicBezTo>
                  <a:pt x="671" y="10"/>
                  <a:pt x="687" y="0"/>
                  <a:pt x="713" y="67"/>
                </a:cubicBezTo>
                <a:cubicBezTo>
                  <a:pt x="739" y="134"/>
                  <a:pt x="727" y="397"/>
                  <a:pt x="755" y="487"/>
                </a:cubicBezTo>
                <a:cubicBezTo>
                  <a:pt x="783" y="577"/>
                  <a:pt x="841" y="606"/>
                  <a:pt x="882" y="609"/>
                </a:cubicBezTo>
                <a:cubicBezTo>
                  <a:pt x="923" y="612"/>
                  <a:pt x="971" y="530"/>
                  <a:pt x="1001" y="504"/>
                </a:cubicBezTo>
                <a:cubicBezTo>
                  <a:pt x="1031" y="478"/>
                  <a:pt x="1047" y="464"/>
                  <a:pt x="1064" y="451"/>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400" b="1" smtClean="0">
              <a:solidFill>
                <a:srgbClr val="000000"/>
              </a:solidFill>
              <a:latin typeface="Times New Roman" pitchFamily="18" charset="0"/>
            </a:endParaRPr>
          </a:p>
        </p:txBody>
      </p:sp>
      <p:sp>
        <p:nvSpPr>
          <p:cNvPr id="35" name="Line 44"/>
          <p:cNvSpPr>
            <a:spLocks noChangeShapeType="1"/>
          </p:cNvSpPr>
          <p:nvPr/>
        </p:nvSpPr>
        <p:spPr bwMode="auto">
          <a:xfrm>
            <a:off x="1722588" y="3219751"/>
            <a:ext cx="758825" cy="261938"/>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pPr eaLnBrk="0" hangingPunct="0"/>
            <a:endParaRPr lang="en-US" sz="2400" b="1" smtClean="0">
              <a:solidFill>
                <a:srgbClr val="000000"/>
              </a:solidFill>
              <a:latin typeface="Times New Roman" pitchFamily="18" charset="0"/>
            </a:endParaRPr>
          </a:p>
        </p:txBody>
      </p:sp>
      <p:sp>
        <p:nvSpPr>
          <p:cNvPr id="36" name="Text Box 10"/>
          <p:cNvSpPr txBox="1">
            <a:spLocks noChangeArrowheads="1"/>
          </p:cNvSpPr>
          <p:nvPr/>
        </p:nvSpPr>
        <p:spPr bwMode="auto">
          <a:xfrm>
            <a:off x="839399" y="2990417"/>
            <a:ext cx="771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dirty="0">
                <a:solidFill>
                  <a:srgbClr val="000000"/>
                </a:solidFill>
                <a:ea typeface="宋体" pitchFamily="2" charset="-122"/>
              </a:rPr>
              <a:t>x</a:t>
            </a:r>
            <a:r>
              <a:rPr lang="en-US" altLang="zh-CN" sz="1800" dirty="0" smtClean="0">
                <a:solidFill>
                  <a:srgbClr val="000000"/>
                </a:solidFill>
                <a:ea typeface="宋体" pitchFamily="2" charset="-122"/>
              </a:rPr>
              <a:t>(</a:t>
            </a:r>
            <a:r>
              <a:rPr lang="en-US" altLang="zh-CN" sz="1800" i="1" dirty="0">
                <a:solidFill>
                  <a:srgbClr val="000000"/>
                </a:solidFill>
                <a:ea typeface="宋体" pitchFamily="2" charset="-122"/>
              </a:rPr>
              <a:t>t</a:t>
            </a:r>
            <a:r>
              <a:rPr lang="en-US" altLang="zh-CN" sz="1800" dirty="0" smtClean="0">
                <a:solidFill>
                  <a:srgbClr val="000000"/>
                </a:solidFill>
                <a:ea typeface="宋体" pitchFamily="2" charset="-122"/>
              </a:rPr>
              <a:t>)</a:t>
            </a:r>
          </a:p>
        </p:txBody>
      </p:sp>
      <p:sp>
        <p:nvSpPr>
          <p:cNvPr id="37" name="Text Box 9"/>
          <p:cNvSpPr txBox="1">
            <a:spLocks noChangeArrowheads="1"/>
          </p:cNvSpPr>
          <p:nvPr/>
        </p:nvSpPr>
        <p:spPr bwMode="auto">
          <a:xfrm>
            <a:off x="3275163" y="4143676"/>
            <a:ext cx="436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dirty="0">
                <a:solidFill>
                  <a:srgbClr val="000000"/>
                </a:solidFill>
                <a:ea typeface="宋体" pitchFamily="2" charset="-122"/>
              </a:rPr>
              <a:t>t</a:t>
            </a:r>
            <a:endParaRPr lang="en-US" altLang="zh-CN" sz="1800" i="1" dirty="0" smtClean="0">
              <a:solidFill>
                <a:srgbClr val="000000"/>
              </a:solidFill>
              <a:ea typeface="宋体" pitchFamily="2" charset="-122"/>
            </a:endParaRPr>
          </a:p>
        </p:txBody>
      </p:sp>
      <p:sp>
        <p:nvSpPr>
          <p:cNvPr id="38" name="Text Box 49"/>
          <p:cNvSpPr txBox="1">
            <a:spLocks noChangeArrowheads="1"/>
          </p:cNvSpPr>
          <p:nvPr/>
        </p:nvSpPr>
        <p:spPr bwMode="auto">
          <a:xfrm>
            <a:off x="5004988" y="2497038"/>
            <a:ext cx="3617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r>
              <a:rPr lang="en-US" altLang="en-US" sz="1800" dirty="0" smtClean="0">
                <a:solidFill>
                  <a:srgbClr val="C00000"/>
                </a:solidFill>
                <a:latin typeface="Arial Narrow" pitchFamily="34" charset="0"/>
              </a:rPr>
              <a:t>Fractional (calculus) behavior</a:t>
            </a:r>
          </a:p>
        </p:txBody>
      </p:sp>
      <p:sp>
        <p:nvSpPr>
          <p:cNvPr id="39" name="Text Box 47"/>
          <p:cNvSpPr txBox="1">
            <a:spLocks noChangeArrowheads="1"/>
          </p:cNvSpPr>
          <p:nvPr/>
        </p:nvSpPr>
        <p:spPr bwMode="auto">
          <a:xfrm>
            <a:off x="584223" y="2565451"/>
            <a:ext cx="3360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r>
              <a:rPr lang="en-US" altLang="en-US" sz="1800" dirty="0" smtClean="0">
                <a:solidFill>
                  <a:srgbClr val="0066FF"/>
                </a:solidFill>
                <a:latin typeface="Arial Narrow" pitchFamily="34" charset="0"/>
              </a:rPr>
              <a:t>Integer calculus approximation</a:t>
            </a:r>
          </a:p>
        </p:txBody>
      </p:sp>
      <p:graphicFrame>
        <p:nvGraphicFramePr>
          <p:cNvPr id="40" name="Object 39"/>
          <p:cNvGraphicFramePr>
            <a:graphicFrameLocks noChangeAspect="1"/>
          </p:cNvGraphicFramePr>
          <p:nvPr>
            <p:extLst>
              <p:ext uri="{D42A27DB-BD31-4B8C-83A1-F6EECF244321}">
                <p14:modId xmlns:p14="http://schemas.microsoft.com/office/powerpoint/2010/main" val="1579856056"/>
              </p:ext>
            </p:extLst>
          </p:nvPr>
        </p:nvGraphicFramePr>
        <p:xfrm>
          <a:off x="1113248" y="4940590"/>
          <a:ext cx="2362200" cy="1104900"/>
        </p:xfrm>
        <a:graphic>
          <a:graphicData uri="http://schemas.openxmlformats.org/presentationml/2006/ole">
            <mc:AlternateContent xmlns:mc="http://schemas.openxmlformats.org/markup-compatibility/2006">
              <mc:Choice xmlns:v="urn:schemas-microsoft-com:vml" Requires="v">
                <p:oleObj spid="_x0000_s96419" name="Equation" r:id="rId3" imgW="787400" imgH="368300" progId="Equation.3">
                  <p:embed/>
                </p:oleObj>
              </mc:Choice>
              <mc:Fallback>
                <p:oleObj name="Equation" r:id="rId3" imgW="787400" imgH="368300" progId="Equation.3">
                  <p:embed/>
                  <p:pic>
                    <p:nvPicPr>
                      <p:cNvPr id="0" name=""/>
                      <p:cNvPicPr>
                        <a:picLocks noChangeAspect="1" noChangeArrowheads="1"/>
                      </p:cNvPicPr>
                      <p:nvPr/>
                    </p:nvPicPr>
                    <p:blipFill>
                      <a:blip r:embed="rId4"/>
                      <a:srcRect/>
                      <a:stretch>
                        <a:fillRect/>
                      </a:stretch>
                    </p:blipFill>
                    <p:spPr bwMode="auto">
                      <a:xfrm>
                        <a:off x="1113248" y="4940590"/>
                        <a:ext cx="23622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2043122311"/>
              </p:ext>
            </p:extLst>
          </p:nvPr>
        </p:nvGraphicFramePr>
        <p:xfrm>
          <a:off x="4731631" y="4901610"/>
          <a:ext cx="4305300" cy="1257300"/>
        </p:xfrm>
        <a:graphic>
          <a:graphicData uri="http://schemas.openxmlformats.org/presentationml/2006/ole">
            <mc:AlternateContent xmlns:mc="http://schemas.openxmlformats.org/markup-compatibility/2006">
              <mc:Choice xmlns:v="urn:schemas-microsoft-com:vml" Requires="v">
                <p:oleObj spid="_x0000_s96420" name="Equation" r:id="rId5" imgW="1435100" imgH="419100" progId="Equation.3">
                  <p:embed/>
                </p:oleObj>
              </mc:Choice>
              <mc:Fallback>
                <p:oleObj name="Equation" r:id="rId5" imgW="1435100" imgH="419100" progId="Equation.3">
                  <p:embed/>
                  <p:pic>
                    <p:nvPicPr>
                      <p:cNvPr id="0" name=""/>
                      <p:cNvPicPr>
                        <a:picLocks noChangeAspect="1" noChangeArrowheads="1"/>
                      </p:cNvPicPr>
                      <p:nvPr/>
                    </p:nvPicPr>
                    <p:blipFill>
                      <a:blip r:embed="rId6"/>
                      <a:srcRect/>
                      <a:stretch>
                        <a:fillRect/>
                      </a:stretch>
                    </p:blipFill>
                    <p:spPr bwMode="auto">
                      <a:xfrm>
                        <a:off x="4731631" y="4901610"/>
                        <a:ext cx="43053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4313819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08560" y="2873834"/>
            <a:ext cx="4565396" cy="3995928"/>
          </a:xfrm>
          <a:prstGeom prst="rect">
            <a:avLst/>
          </a:prstGeom>
        </p:spPr>
      </p:pic>
      <p:sp>
        <p:nvSpPr>
          <p:cNvPr id="2" name="Title 1"/>
          <p:cNvSpPr>
            <a:spLocks noGrp="1"/>
          </p:cNvSpPr>
          <p:nvPr>
            <p:ph type="title"/>
          </p:nvPr>
        </p:nvSpPr>
        <p:spPr>
          <a:xfrm>
            <a:off x="-479472" y="76200"/>
            <a:ext cx="9926382" cy="685800"/>
          </a:xfrm>
        </p:spPr>
        <p:txBody>
          <a:bodyPr/>
          <a:lstStyle/>
          <a:p>
            <a:r>
              <a:rPr lang="en-US" dirty="0" smtClean="0"/>
              <a:t>Spatial Complexity: Cross-Dependencies</a:t>
            </a:r>
            <a:endParaRPr lang="en-US" dirty="0"/>
          </a:p>
        </p:txBody>
      </p:sp>
      <p:sp>
        <p:nvSpPr>
          <p:cNvPr id="3" name="Content Placeholder 2"/>
          <p:cNvSpPr>
            <a:spLocks noGrp="1"/>
          </p:cNvSpPr>
          <p:nvPr>
            <p:ph idx="1"/>
          </p:nvPr>
        </p:nvSpPr>
        <p:spPr>
          <a:xfrm>
            <a:off x="-2594" y="943876"/>
            <a:ext cx="8909302" cy="5265826"/>
          </a:xfrm>
        </p:spPr>
        <p:txBody>
          <a:bodyPr/>
          <a:lstStyle/>
          <a:p>
            <a:r>
              <a:rPr lang="en-US" dirty="0" smtClean="0">
                <a:latin typeface="Arial Narrow"/>
                <a:cs typeface="Arial Narrow"/>
              </a:rPr>
              <a:t>Cross long-range dependence (LRD) </a:t>
            </a:r>
          </a:p>
          <a:p>
            <a:pPr lvl="1"/>
            <a:r>
              <a:rPr lang="en-US" dirty="0" smtClean="0">
                <a:latin typeface="Arial Narrow"/>
                <a:cs typeface="Arial Narrow"/>
              </a:rPr>
              <a:t>Quantified </a:t>
            </a:r>
            <a:r>
              <a:rPr lang="en-US" dirty="0">
                <a:latin typeface="Arial Narrow"/>
                <a:cs typeface="Arial Narrow"/>
              </a:rPr>
              <a:t>via </a:t>
            </a:r>
            <a:r>
              <a:rPr lang="en-US" dirty="0" smtClean="0">
                <a:latin typeface="Arial Narrow"/>
                <a:cs typeface="Arial Narrow"/>
              </a:rPr>
              <a:t>the sample                                                                      cross</a:t>
            </a:r>
            <a:r>
              <a:rPr lang="en-US" dirty="0">
                <a:latin typeface="Arial Narrow"/>
                <a:cs typeface="Arial Narrow"/>
              </a:rPr>
              <a:t>-correlation </a:t>
            </a:r>
            <a:r>
              <a:rPr lang="en-US" dirty="0" smtClean="0">
                <a:latin typeface="Arial Narrow"/>
                <a:cs typeface="Arial Narrow"/>
              </a:rPr>
              <a:t>function (</a:t>
            </a:r>
            <a:r>
              <a:rPr lang="en-US" dirty="0">
                <a:latin typeface="Arial Narrow"/>
                <a:cs typeface="Arial Narrow"/>
              </a:rPr>
              <a:t>SXACF</a:t>
            </a:r>
            <a:r>
              <a:rPr lang="en-US" dirty="0" smtClean="0">
                <a:latin typeface="Arial Narrow"/>
                <a:cs typeface="Arial Narrow"/>
              </a:rPr>
              <a:t>)</a:t>
            </a:r>
          </a:p>
          <a:p>
            <a:pPr lvl="1"/>
            <a:r>
              <a:rPr lang="en-US" dirty="0">
                <a:latin typeface="Arial Narrow"/>
                <a:cs typeface="Arial Narrow"/>
              </a:rPr>
              <a:t> SXACF analysis among </a:t>
            </a:r>
            <a:r>
              <a:rPr lang="en-US" dirty="0" err="1">
                <a:latin typeface="Arial Narrow"/>
                <a:cs typeface="Arial Narrow"/>
              </a:rPr>
              <a:t>iEMG</a:t>
            </a:r>
            <a:r>
              <a:rPr lang="en-US" dirty="0">
                <a:latin typeface="Arial Narrow"/>
                <a:cs typeface="Arial Narrow"/>
              </a:rPr>
              <a:t> signals </a:t>
            </a:r>
            <a:r>
              <a:rPr lang="en-US" dirty="0" smtClean="0">
                <a:latin typeface="Arial Narrow"/>
                <a:cs typeface="Arial Narrow"/>
              </a:rPr>
              <a:t>                                        shows higher values than between the                                                                          </a:t>
            </a:r>
            <a:r>
              <a:rPr lang="en-US" dirty="0" err="1" smtClean="0">
                <a:latin typeface="Arial Narrow"/>
                <a:cs typeface="Arial Narrow"/>
              </a:rPr>
              <a:t>iEMG</a:t>
            </a:r>
            <a:r>
              <a:rPr lang="en-US" dirty="0" smtClean="0">
                <a:latin typeface="Arial Narrow"/>
                <a:cs typeface="Arial Narrow"/>
              </a:rPr>
              <a:t> </a:t>
            </a:r>
            <a:r>
              <a:rPr lang="en-US" dirty="0" err="1" smtClean="0">
                <a:latin typeface="Arial Narrow"/>
                <a:cs typeface="Arial Narrow"/>
              </a:rPr>
              <a:t>singal</a:t>
            </a:r>
            <a:r>
              <a:rPr lang="en-US" dirty="0" smtClean="0">
                <a:latin typeface="Arial Narrow"/>
                <a:cs typeface="Arial Narrow"/>
              </a:rPr>
              <a:t> and an additive                                                              white  Gaussian noise (AWGN)</a:t>
            </a:r>
          </a:p>
          <a:p>
            <a:r>
              <a:rPr lang="en-US" dirty="0" smtClean="0">
                <a:latin typeface="Arial Narrow"/>
                <a:cs typeface="Arial Narrow"/>
              </a:rPr>
              <a:t>Interdependent networks are                                                    time varying and (sometimes)                                                  scale free</a:t>
            </a:r>
          </a:p>
          <a:p>
            <a:pPr lvl="1"/>
            <a:r>
              <a:rPr lang="en-US" dirty="0" smtClean="0">
                <a:latin typeface="Arial Narrow"/>
                <a:cs typeface="Arial Narrow"/>
              </a:rPr>
              <a:t>Connectivity changes to overcome                                               perturbations and enforce                                                                         performance and robustness</a:t>
            </a:r>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8</a:t>
            </a:fld>
            <a:endParaRPr lang="en-US"/>
          </a:p>
        </p:txBody>
      </p:sp>
      <p:sp>
        <p:nvSpPr>
          <p:cNvPr id="6" name="TextBox 5"/>
          <p:cNvSpPr txBox="1"/>
          <p:nvPr/>
        </p:nvSpPr>
        <p:spPr>
          <a:xfrm>
            <a:off x="4176763" y="6674684"/>
            <a:ext cx="2481437" cy="230832"/>
          </a:xfrm>
          <a:prstGeom prst="rect">
            <a:avLst/>
          </a:prstGeom>
          <a:noFill/>
        </p:spPr>
        <p:txBody>
          <a:bodyPr wrap="none" rtlCol="0">
            <a:spAutoFit/>
          </a:bodyPr>
          <a:lstStyle/>
          <a:p>
            <a:r>
              <a:rPr lang="en-US" sz="900" dirty="0" smtClean="0"/>
              <a:t>Bashan et al., Nature Communications, 2012</a:t>
            </a:r>
            <a:endParaRPr lang="en-US" sz="900" dirty="0"/>
          </a:p>
        </p:txBody>
      </p:sp>
      <p:pic>
        <p:nvPicPr>
          <p:cNvPr id="7" name="Picture 6"/>
          <p:cNvPicPr>
            <a:picLocks noChangeAspect="1"/>
          </p:cNvPicPr>
          <p:nvPr/>
        </p:nvPicPr>
        <p:blipFill rotWithShape="1">
          <a:blip r:embed="rId3"/>
          <a:srcRect l="1163" t="3125" r="8139" b="1420"/>
          <a:stretch/>
        </p:blipFill>
        <p:spPr>
          <a:xfrm>
            <a:off x="5600473" y="962703"/>
            <a:ext cx="3566173" cy="1920249"/>
          </a:xfrm>
          <a:prstGeom prst="rect">
            <a:avLst/>
          </a:prstGeom>
        </p:spPr>
      </p:pic>
    </p:spTree>
    <p:extLst>
      <p:ext uri="{BB962C8B-B14F-4D97-AF65-F5344CB8AC3E}">
        <p14:creationId xmlns:p14="http://schemas.microsoft.com/office/powerpoint/2010/main" val="9178333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075423" y="1794007"/>
            <a:ext cx="3915483" cy="815032"/>
            <a:chOff x="1162310" y="2413110"/>
            <a:chExt cx="4850444" cy="1009650"/>
          </a:xfrm>
        </p:grpSpPr>
        <p:pic>
          <p:nvPicPr>
            <p:cNvPr id="15" name="图片 14"/>
            <p:cNvPicPr>
              <a:picLocks noChangeAspect="1"/>
            </p:cNvPicPr>
            <p:nvPr/>
          </p:nvPicPr>
          <p:blipFill>
            <a:blip r:embed="rId3"/>
            <a:stretch>
              <a:fillRect/>
            </a:stretch>
          </p:blipFill>
          <p:spPr>
            <a:xfrm>
              <a:off x="1162310" y="2413110"/>
              <a:ext cx="4029075" cy="1009650"/>
            </a:xfrm>
            <a:prstGeom prst="rect">
              <a:avLst/>
            </a:prstGeom>
          </p:spPr>
        </p:pic>
        <p:pic>
          <p:nvPicPr>
            <p:cNvPr id="37" name="图片 36"/>
            <p:cNvPicPr>
              <a:picLocks noChangeAspect="1"/>
            </p:cNvPicPr>
            <p:nvPr/>
          </p:nvPicPr>
          <p:blipFill>
            <a:blip r:embed="rId4"/>
            <a:stretch>
              <a:fillRect/>
            </a:stretch>
          </p:blipFill>
          <p:spPr>
            <a:xfrm>
              <a:off x="5060254" y="2700664"/>
              <a:ext cx="952500" cy="285750"/>
            </a:xfrm>
            <a:prstGeom prst="rect">
              <a:avLst/>
            </a:prstGeom>
          </p:spPr>
        </p:pic>
      </p:grpSp>
      <p:grpSp>
        <p:nvGrpSpPr>
          <p:cNvPr id="41" name="组合 40"/>
          <p:cNvGrpSpPr/>
          <p:nvPr/>
        </p:nvGrpSpPr>
        <p:grpSpPr>
          <a:xfrm>
            <a:off x="1075423" y="1019167"/>
            <a:ext cx="3757649" cy="745510"/>
            <a:chOff x="1381385" y="1144896"/>
            <a:chExt cx="4654921" cy="923527"/>
          </a:xfrm>
        </p:grpSpPr>
        <p:pic>
          <p:nvPicPr>
            <p:cNvPr id="12" name="图片 11"/>
            <p:cNvPicPr>
              <a:picLocks noChangeAspect="1"/>
            </p:cNvPicPr>
            <p:nvPr/>
          </p:nvPicPr>
          <p:blipFill>
            <a:blip r:embed="rId5"/>
            <a:stretch>
              <a:fillRect/>
            </a:stretch>
          </p:blipFill>
          <p:spPr>
            <a:xfrm>
              <a:off x="1381385" y="1144896"/>
              <a:ext cx="3886200" cy="923527"/>
            </a:xfrm>
            <a:prstGeom prst="rect">
              <a:avLst/>
            </a:prstGeom>
          </p:spPr>
        </p:pic>
        <p:pic>
          <p:nvPicPr>
            <p:cNvPr id="38" name="图片 37"/>
            <p:cNvPicPr>
              <a:picLocks noChangeAspect="1"/>
            </p:cNvPicPr>
            <p:nvPr/>
          </p:nvPicPr>
          <p:blipFill>
            <a:blip r:embed="rId6"/>
            <a:stretch>
              <a:fillRect/>
            </a:stretch>
          </p:blipFill>
          <p:spPr>
            <a:xfrm>
              <a:off x="5140956" y="1394708"/>
              <a:ext cx="895350" cy="323850"/>
            </a:xfrm>
            <a:prstGeom prst="rect">
              <a:avLst/>
            </a:prstGeom>
          </p:spPr>
        </p:pic>
      </p:grpSp>
      <p:sp>
        <p:nvSpPr>
          <p:cNvPr id="3" name="灯片编号占位符 2"/>
          <p:cNvSpPr>
            <a:spLocks noGrp="1"/>
          </p:cNvSpPr>
          <p:nvPr>
            <p:ph type="sldNum" sz="quarter" idx="12"/>
          </p:nvPr>
        </p:nvSpPr>
        <p:spPr/>
        <p:txBody>
          <a:bodyPr/>
          <a:lstStyle/>
          <a:p>
            <a:fld id="{929874C7-10E7-490D-B9F0-6C8187C22D83}" type="slidenum">
              <a:rPr lang="en-US" smtClean="0"/>
              <a:t>9</a:t>
            </a:fld>
            <a:endParaRPr lang="en-US"/>
          </a:p>
        </p:txBody>
      </p:sp>
      <p:sp>
        <p:nvSpPr>
          <p:cNvPr id="4" name="标题 3"/>
          <p:cNvSpPr>
            <a:spLocks noGrp="1"/>
          </p:cNvSpPr>
          <p:nvPr>
            <p:ph type="title"/>
          </p:nvPr>
        </p:nvSpPr>
        <p:spPr>
          <a:xfrm>
            <a:off x="0" y="76200"/>
            <a:ext cx="9144000" cy="685800"/>
          </a:xfrm>
        </p:spPr>
        <p:txBody>
          <a:bodyPr/>
          <a:lstStyle/>
          <a:p>
            <a:r>
              <a:rPr lang="en-US" altLang="zh-CN" dirty="0" smtClean="0"/>
              <a:t>Compact </a:t>
            </a:r>
            <a:r>
              <a:rPr lang="en-US" altLang="zh-CN" dirty="0" err="1" smtClean="0"/>
              <a:t>Spatio</a:t>
            </a:r>
            <a:r>
              <a:rPr lang="en-US" altLang="zh-CN" dirty="0" smtClean="0"/>
              <a:t>-Temporal</a:t>
            </a:r>
            <a:r>
              <a:rPr lang="zh-CN" altLang="en-US" dirty="0" smtClean="0"/>
              <a:t> </a:t>
            </a:r>
            <a:r>
              <a:rPr lang="en-US" altLang="zh-CN" dirty="0" smtClean="0"/>
              <a:t>Fractal</a:t>
            </a:r>
            <a:r>
              <a:rPr lang="zh-CN" altLang="en-US" dirty="0" smtClean="0"/>
              <a:t> </a:t>
            </a:r>
            <a:r>
              <a:rPr lang="en-US" altLang="zh-CN" dirty="0" smtClean="0"/>
              <a:t>Model</a:t>
            </a:r>
            <a:endParaRPr lang="en-US" dirty="0"/>
          </a:p>
        </p:txBody>
      </p:sp>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1370" y="1193500"/>
            <a:ext cx="894053" cy="2230570"/>
          </a:xfrm>
          <a:prstGeom prst="rect">
            <a:avLst/>
          </a:prstGeom>
        </p:spPr>
      </p:pic>
      <p:sp>
        <p:nvSpPr>
          <p:cNvPr id="30" name="矩形 29"/>
          <p:cNvSpPr/>
          <p:nvPr/>
        </p:nvSpPr>
        <p:spPr>
          <a:xfrm>
            <a:off x="2597959" y="1136808"/>
            <a:ext cx="1512350" cy="41758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片 32"/>
          <p:cNvPicPr>
            <a:picLocks noChangeAspect="1"/>
          </p:cNvPicPr>
          <p:nvPr/>
        </p:nvPicPr>
        <p:blipFill>
          <a:blip r:embed="rId8"/>
          <a:stretch>
            <a:fillRect/>
          </a:stretch>
        </p:blipFill>
        <p:spPr>
          <a:xfrm>
            <a:off x="1213164" y="3424070"/>
            <a:ext cx="2769590" cy="699686"/>
          </a:xfrm>
          <a:prstGeom prst="rect">
            <a:avLst/>
          </a:prstGeom>
        </p:spPr>
      </p:pic>
      <p:sp>
        <p:nvSpPr>
          <p:cNvPr id="34" name="文本框 33"/>
          <p:cNvSpPr txBox="1"/>
          <p:nvPr/>
        </p:nvSpPr>
        <p:spPr>
          <a:xfrm>
            <a:off x="181370" y="4006918"/>
            <a:ext cx="3279937" cy="646331"/>
          </a:xfrm>
          <a:prstGeom prst="rect">
            <a:avLst/>
          </a:prstGeom>
          <a:noFill/>
        </p:spPr>
        <p:txBody>
          <a:bodyPr wrap="none" rtlCol="0">
            <a:spAutoFit/>
          </a:bodyPr>
          <a:lstStyle/>
          <a:p>
            <a:r>
              <a:rPr lang="en-US" dirty="0" smtClean="0">
                <a:solidFill>
                  <a:schemeClr val="accent5"/>
                </a:solidFill>
              </a:rPr>
              <a:t>Long-term temporal dependency</a:t>
            </a:r>
          </a:p>
          <a:p>
            <a:r>
              <a:rPr lang="en-US" dirty="0" smtClean="0">
                <a:solidFill>
                  <a:schemeClr val="accent5"/>
                </a:solidFill>
              </a:rPr>
              <a:t>(system free response)</a:t>
            </a:r>
            <a:endParaRPr lang="en-US" dirty="0">
              <a:solidFill>
                <a:schemeClr val="accent5"/>
              </a:solidFill>
            </a:endParaRPr>
          </a:p>
        </p:txBody>
      </p:sp>
      <p:sp>
        <p:nvSpPr>
          <p:cNvPr id="31" name="矩形 30"/>
          <p:cNvSpPr/>
          <p:nvPr/>
        </p:nvSpPr>
        <p:spPr>
          <a:xfrm>
            <a:off x="2630019" y="1932049"/>
            <a:ext cx="1582509" cy="41758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组合 42"/>
          <p:cNvGrpSpPr/>
          <p:nvPr/>
        </p:nvGrpSpPr>
        <p:grpSpPr>
          <a:xfrm>
            <a:off x="1071420" y="2670691"/>
            <a:ext cx="3901948" cy="738142"/>
            <a:chOff x="1212154" y="3287208"/>
            <a:chExt cx="4833677" cy="914400"/>
          </a:xfrm>
        </p:grpSpPr>
        <p:pic>
          <p:nvPicPr>
            <p:cNvPr id="16" name="图片 15"/>
            <p:cNvPicPr>
              <a:picLocks noChangeAspect="1"/>
            </p:cNvPicPr>
            <p:nvPr/>
          </p:nvPicPr>
          <p:blipFill>
            <a:blip r:embed="rId9"/>
            <a:stretch>
              <a:fillRect/>
            </a:stretch>
          </p:blipFill>
          <p:spPr>
            <a:xfrm>
              <a:off x="1212154" y="3287208"/>
              <a:ext cx="4105275" cy="914400"/>
            </a:xfrm>
            <a:prstGeom prst="rect">
              <a:avLst/>
            </a:prstGeom>
          </p:spPr>
        </p:pic>
        <p:pic>
          <p:nvPicPr>
            <p:cNvPr id="39" name="图片 38"/>
            <p:cNvPicPr>
              <a:picLocks noChangeAspect="1"/>
            </p:cNvPicPr>
            <p:nvPr/>
          </p:nvPicPr>
          <p:blipFill>
            <a:blip r:embed="rId10"/>
            <a:stretch>
              <a:fillRect/>
            </a:stretch>
          </p:blipFill>
          <p:spPr>
            <a:xfrm>
              <a:off x="5140956" y="3547895"/>
              <a:ext cx="904875" cy="342900"/>
            </a:xfrm>
            <a:prstGeom prst="rect">
              <a:avLst/>
            </a:prstGeom>
          </p:spPr>
        </p:pic>
      </p:grpSp>
      <p:sp>
        <p:nvSpPr>
          <p:cNvPr id="32" name="矩形 31"/>
          <p:cNvSpPr/>
          <p:nvPr/>
        </p:nvSpPr>
        <p:spPr>
          <a:xfrm>
            <a:off x="2622337" y="2841165"/>
            <a:ext cx="1620578" cy="41758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2278" y="6462741"/>
            <a:ext cx="4276804" cy="400110"/>
          </a:xfrm>
          <a:prstGeom prst="rect">
            <a:avLst/>
          </a:prstGeom>
          <a:noFill/>
        </p:spPr>
        <p:txBody>
          <a:bodyPr wrap="square" rtlCol="0">
            <a:spAutoFit/>
          </a:bodyPr>
          <a:lstStyle/>
          <a:p>
            <a:r>
              <a:rPr lang="en-US" sz="1000" dirty="0" err="1" smtClean="0">
                <a:latin typeface="Arial Narrow"/>
                <a:cs typeface="Arial Narrow"/>
              </a:rPr>
              <a:t>Yuankun</a:t>
            </a:r>
            <a:r>
              <a:rPr lang="en-US" sz="1000" dirty="0" smtClean="0">
                <a:latin typeface="Arial Narrow"/>
                <a:cs typeface="Arial Narrow"/>
              </a:rPr>
              <a:t> </a:t>
            </a:r>
            <a:r>
              <a:rPr lang="en-US" sz="1000" dirty="0" err="1" smtClean="0">
                <a:latin typeface="Arial Narrow"/>
                <a:cs typeface="Arial Narrow"/>
              </a:rPr>
              <a:t>Xue</a:t>
            </a:r>
            <a:r>
              <a:rPr lang="en-US" sz="1000" dirty="0" smtClean="0">
                <a:latin typeface="Arial Narrow"/>
                <a:cs typeface="Arial Narrow"/>
              </a:rPr>
              <a:t>, Saul Rodriguez, and Paul Bogdan</a:t>
            </a:r>
            <a:r>
              <a:rPr lang="en-US" sz="1000" dirty="0">
                <a:latin typeface="Arial Narrow"/>
                <a:cs typeface="Arial Narrow"/>
              </a:rPr>
              <a:t>, A </a:t>
            </a:r>
            <a:r>
              <a:rPr lang="en-US" sz="1000" dirty="0" err="1">
                <a:latin typeface="Arial Narrow"/>
                <a:cs typeface="Arial Narrow"/>
              </a:rPr>
              <a:t>spatio</a:t>
            </a:r>
            <a:r>
              <a:rPr lang="en-US" sz="1000" dirty="0">
                <a:latin typeface="Arial Narrow"/>
                <a:cs typeface="Arial Narrow"/>
              </a:rPr>
              <a:t>-temporal fractal model for a CPS approach to brain-machine-body </a:t>
            </a:r>
            <a:r>
              <a:rPr lang="en-US" sz="1000" dirty="0" smtClean="0">
                <a:latin typeface="Arial Narrow"/>
                <a:cs typeface="Arial Narrow"/>
              </a:rPr>
              <a:t>interfaces, DATE 2016 </a:t>
            </a:r>
            <a:endParaRPr lang="en-US" sz="1000" dirty="0">
              <a:latin typeface="Arial Narrow"/>
              <a:cs typeface="Arial Narrow"/>
            </a:endParaRPr>
          </a:p>
        </p:txBody>
      </p:sp>
    </p:spTree>
    <p:extLst>
      <p:ext uri="{BB962C8B-B14F-4D97-AF65-F5344CB8AC3E}">
        <p14:creationId xmlns:p14="http://schemas.microsoft.com/office/powerpoint/2010/main" val="17599044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17814</TotalTime>
  <Words>1840</Words>
  <Application>Microsoft Macintosh PowerPoint</Application>
  <PresentationFormat>On-screen Show (4:3)</PresentationFormat>
  <Paragraphs>259</Paragraphs>
  <Slides>26</Slides>
  <Notes>4</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26</vt:i4>
      </vt:variant>
    </vt:vector>
  </HeadingPairs>
  <TitlesOfParts>
    <vt:vector size="30" baseType="lpstr">
      <vt:lpstr>1_Default Design</vt:lpstr>
      <vt:lpstr>Custom Design</vt:lpstr>
      <vt:lpstr>Equation</vt:lpstr>
      <vt:lpstr>CorelDRAW</vt:lpstr>
      <vt:lpstr>Constructing Compact yet Accurate Mathematical Models for Complex Dynamics</vt:lpstr>
      <vt:lpstr>Outline</vt:lpstr>
      <vt:lpstr>Internet-of-Things (IoT)</vt:lpstr>
      <vt:lpstr>Mathematical Memory</vt:lpstr>
      <vt:lpstr>Temporal Complexity: Long-Range Memory</vt:lpstr>
      <vt:lpstr>Non-smooth (Non-Differentiable) Dynamics</vt:lpstr>
      <vt:lpstr>Exotic Calculus?</vt:lpstr>
      <vt:lpstr>Spatial Complexity: Cross-Dependencies</vt:lpstr>
      <vt:lpstr>Compact Spatio-Temporal Fractal Model</vt:lpstr>
      <vt:lpstr>Compact Spatio-Temporal Fractal Model</vt:lpstr>
      <vt:lpstr>Compact Spatio-Temporal Fractal Model</vt:lpstr>
      <vt:lpstr>Compact Spatio-Temporal Fractal Model</vt:lpstr>
      <vt:lpstr>Compact Spatio-Temporal Fractal Model</vt:lpstr>
      <vt:lpstr>Reliable Identification Under Uncertainty</vt:lpstr>
      <vt:lpstr>Complex Interdependent Networks</vt:lpstr>
      <vt:lpstr>Spatio-Temporal Modeling Matters!</vt:lpstr>
      <vt:lpstr>Muscular Networks</vt:lpstr>
      <vt:lpstr>A Geometric Perspective: Stochastic</vt:lpstr>
      <vt:lpstr>Magnitude Increments Matter!</vt:lpstr>
      <vt:lpstr>Current Modeling Approaches</vt:lpstr>
      <vt:lpstr>Data-Driven Modeling – Learning From Data</vt:lpstr>
      <vt:lpstr>Maximum Causal Entropy Principle</vt:lpstr>
      <vt:lpstr>Capturing Asymmetry</vt:lpstr>
      <vt:lpstr>Multi-Fractal Space-Time Modeling (MFST)</vt:lpstr>
      <vt:lpstr>Physiological Processes - Results</vt:lpstr>
      <vt:lpstr>Conclusions and Future Work</vt:lpstr>
    </vt:vector>
  </TitlesOfParts>
  <Company>Dell Computer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Nets</dc:title>
  <dc:creator>cauligi raghavendra</dc:creator>
  <cp:lastModifiedBy>Paul Bogdan</cp:lastModifiedBy>
  <cp:revision>1800</cp:revision>
  <cp:lastPrinted>2013-08-28T15:29:26Z</cp:lastPrinted>
  <dcterms:created xsi:type="dcterms:W3CDTF">2003-02-26T16:16:20Z</dcterms:created>
  <dcterms:modified xsi:type="dcterms:W3CDTF">2017-02-17T01:21:51Z</dcterms:modified>
</cp:coreProperties>
</file>